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65" r:id="rId2"/>
    <p:sldId id="323" r:id="rId3"/>
    <p:sldId id="313" r:id="rId4"/>
    <p:sldId id="314" r:id="rId5"/>
    <p:sldId id="315" r:id="rId6"/>
    <p:sldId id="328" r:id="rId7"/>
    <p:sldId id="329" r:id="rId8"/>
    <p:sldId id="330" r:id="rId9"/>
    <p:sldId id="331" r:id="rId10"/>
    <p:sldId id="332" r:id="rId11"/>
    <p:sldId id="333" r:id="rId12"/>
    <p:sldId id="324" r:id="rId13"/>
    <p:sldId id="317" r:id="rId14"/>
    <p:sldId id="283" r:id="rId15"/>
    <p:sldId id="320" r:id="rId16"/>
    <p:sldId id="321" r:id="rId17"/>
    <p:sldId id="322" r:id="rId18"/>
    <p:sldId id="308" r:id="rId19"/>
    <p:sldId id="325" r:id="rId20"/>
    <p:sldId id="326" r:id="rId21"/>
    <p:sldId id="306" r:id="rId22"/>
    <p:sldId id="296" r:id="rId23"/>
    <p:sldId id="305" r:id="rId24"/>
    <p:sldId id="295" r:id="rId25"/>
    <p:sldId id="327" r:id="rId26"/>
    <p:sldId id="334" r:id="rId27"/>
    <p:sldId id="335" r:id="rId28"/>
    <p:sldId id="336" r:id="rId29"/>
    <p:sldId id="337" r:id="rId30"/>
    <p:sldId id="340" r:id="rId31"/>
    <p:sldId id="339" r:id="rId32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7B20"/>
    <a:srgbClr val="717171"/>
    <a:srgbClr val="686868"/>
    <a:srgbClr val="646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05" autoAdjust="0"/>
    <p:restoredTop sz="94667" autoAdjust="0"/>
  </p:normalViewPr>
  <p:slideViewPr>
    <p:cSldViewPr>
      <p:cViewPr>
        <p:scale>
          <a:sx n="100" d="100"/>
          <a:sy n="100" d="100"/>
        </p:scale>
        <p:origin x="-172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04EA866-BA35-4C88-BF6F-6CE5BFBD7C17}" type="datetimeFigureOut">
              <a:rPr lang="en-US"/>
              <a:pPr>
                <a:defRPr/>
              </a:pPr>
              <a:t>2012-11-18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34A7924-99F1-4D5D-A8D2-B3228AACBD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0217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40FCB13-9A29-49D1-B328-C9CA278FEF0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 txBox="1">
            <a:spLocks noGrp="1" noChangeArrowheads="1"/>
          </p:cNvSpPr>
          <p:nvPr/>
        </p:nvSpPr>
        <p:spPr bwMode="auto">
          <a:xfrm>
            <a:off x="3887788" y="8831263"/>
            <a:ext cx="2970212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98" tIns="46149" rIns="92298" bIns="46149" anchor="b"/>
          <a:lstStyle/>
          <a:p>
            <a:pPr algn="r" defTabSz="923925" eaLnBrk="0" hangingPunct="0"/>
            <a:fld id="{D84E9437-EF80-481F-A7FA-3DFB38DA69AD}" type="slidenum">
              <a:rPr lang="en-US" sz="1200">
                <a:latin typeface="Times" pitchFamily="18" charset="0"/>
                <a:cs typeface="ＭＳ Ｐゴシック"/>
              </a:rPr>
              <a:pPr algn="r" defTabSz="923925" eaLnBrk="0" hangingPunct="0"/>
              <a:t>10</a:t>
            </a:fld>
            <a:endParaRPr lang="en-US" sz="1200">
              <a:latin typeface="Times" pitchFamily="18" charset="0"/>
              <a:cs typeface="ＭＳ Ｐゴシック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9788" cy="3487737"/>
          </a:xfrm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noFill/>
          <a:ln/>
        </p:spPr>
        <p:txBody>
          <a:bodyPr lIns="92298" tIns="46149" rIns="92298" bIns="46149"/>
          <a:lstStyle/>
          <a:p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 txBox="1">
            <a:spLocks noGrp="1" noChangeArrowheads="1"/>
          </p:cNvSpPr>
          <p:nvPr/>
        </p:nvSpPr>
        <p:spPr bwMode="auto">
          <a:xfrm>
            <a:off x="3887788" y="8831263"/>
            <a:ext cx="2970212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98" tIns="46149" rIns="92298" bIns="46149" anchor="b"/>
          <a:lstStyle/>
          <a:p>
            <a:pPr algn="r" defTabSz="923925" eaLnBrk="0" hangingPunct="0"/>
            <a:fld id="{D84E9437-EF80-481F-A7FA-3DFB38DA69AD}" type="slidenum">
              <a:rPr lang="en-US" sz="1200">
                <a:latin typeface="Times" pitchFamily="18" charset="0"/>
                <a:cs typeface="ＭＳ Ｐゴシック"/>
              </a:rPr>
              <a:pPr algn="r" defTabSz="923925" eaLnBrk="0" hangingPunct="0"/>
              <a:t>11</a:t>
            </a:fld>
            <a:endParaRPr lang="en-US" sz="1200">
              <a:latin typeface="Times" pitchFamily="18" charset="0"/>
              <a:cs typeface="ＭＳ Ｐゴシック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9788" cy="3487737"/>
          </a:xfrm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noFill/>
          <a:ln/>
        </p:spPr>
        <p:txBody>
          <a:bodyPr lIns="92298" tIns="46149" rIns="92298" bIns="46149"/>
          <a:lstStyle/>
          <a:p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012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Copyright © 2010 Southern California Edison. All Rights Reserved</a:t>
            </a:r>
          </a:p>
        </p:txBody>
      </p:sp>
      <p:sp>
        <p:nvSpPr>
          <p:cNvPr id="4301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C8B7A0-7624-4D3C-AEB4-06D189B62AF3}" type="slidenum">
              <a:rPr lang="en-US" smtClean="0"/>
              <a:pPr eaLnBrk="1" hangingPunct="1"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2010 Southern California Edison. All Rights Reserved</a:t>
            </a:r>
          </a:p>
        </p:txBody>
      </p:sp>
      <p:sp>
        <p:nvSpPr>
          <p:cNvPr id="696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D84FF7-5978-47EB-B00B-1D08E4CF03E6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696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796B8A9-EE89-4D49-9354-F77727106C8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2010 Southern California Edison. All Rights Reserved</a:t>
            </a:r>
          </a:p>
        </p:txBody>
      </p:sp>
      <p:sp>
        <p:nvSpPr>
          <p:cNvPr id="5017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A9642F-A08F-4819-8B60-036CB000FC77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501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TIO is the exclusive provider of bill payments to </a:t>
            </a:r>
            <a:r>
              <a:rPr lang="en-US" dirty="0" err="1" smtClean="0"/>
              <a:t>Wal-mart’s</a:t>
            </a:r>
            <a:r>
              <a:rPr lang="en-US" dirty="0" smtClean="0"/>
              <a:t> employees through its partnership with First Data. TIO’s PG&amp;E mobile bill pay app is the top rated pure bill pay app on the Apple App store. TIO is now the exclusive provider of payments for AT&amp;T Wireless in their agent channel. Currently processes bill payments for </a:t>
            </a:r>
            <a:r>
              <a:rPr lang="en-US" dirty="0" err="1" smtClean="0"/>
              <a:t>GreenDot</a:t>
            </a:r>
            <a:r>
              <a:rPr lang="en-US" dirty="0" smtClean="0"/>
              <a:t> via </a:t>
            </a:r>
            <a:r>
              <a:rPr lang="en-US" dirty="0" err="1" smtClean="0"/>
              <a:t>GreenDot’s</a:t>
            </a:r>
            <a:r>
              <a:rPr lang="en-US" dirty="0" smtClean="0"/>
              <a:t> moneypak.com website</a:t>
            </a:r>
            <a:endParaRPr lang="en-US" baseline="0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0A38F-EC39-4D66-B611-5F078B53C25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baseline="0" dirty="0" smtClean="0"/>
              <a:t>Do you have forecasts for walk-in/kiosks?</a:t>
            </a:r>
            <a:endParaRPr lang="en-US" dirty="0" smtClean="0"/>
          </a:p>
        </p:txBody>
      </p:sp>
      <p:sp>
        <p:nvSpPr>
          <p:cNvPr id="44036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64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9057" indent="-280406" defTabSz="90664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1626" indent="-224325" defTabSz="90664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70276" indent="-224325" defTabSz="90664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18927" indent="-224325" defTabSz="90664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67577" indent="-224325" defTabSz="9066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6227" indent="-224325" defTabSz="9066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4878" indent="-224325" defTabSz="9066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3528" indent="-224325" defTabSz="9066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Copyright © 2010 Southern California Edison. All Rights Reserved</a:t>
            </a:r>
          </a:p>
        </p:txBody>
      </p:sp>
      <p:sp>
        <p:nvSpPr>
          <p:cNvPr id="4403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64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9057" indent="-280406" defTabSz="90664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1626" indent="-224325" defTabSz="90664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70276" indent="-224325" defTabSz="90664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18927" indent="-224325" defTabSz="90664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67577" indent="-224325" defTabSz="9066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6227" indent="-224325" defTabSz="9066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4878" indent="-224325" defTabSz="9066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3528" indent="-224325" defTabSz="9066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5EC9711-45F1-494F-950C-8C021E9835B6}" type="slidenum">
              <a:rPr lang="en-US" smtClean="0"/>
              <a:pPr eaLnBrk="1" hangingPunct="1"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0A38F-EC39-4D66-B611-5F078B53C25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0A38F-EC39-4D66-B611-5F078B53C25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012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Copyright © 2010 Southern California Edison. All Rights Reserved</a:t>
            </a:r>
          </a:p>
        </p:txBody>
      </p:sp>
      <p:sp>
        <p:nvSpPr>
          <p:cNvPr id="4301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C8B7A0-7624-4D3C-AEB4-06D189B62AF3}" type="slidenum">
              <a:rPr lang="en-US" smtClean="0"/>
              <a:pPr eaLnBrk="1" hangingPunct="1"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012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Copyright © 2010 Southern California Edison. All Rights Reserved</a:t>
            </a:r>
          </a:p>
        </p:txBody>
      </p:sp>
      <p:sp>
        <p:nvSpPr>
          <p:cNvPr id="4301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C8B7A0-7624-4D3C-AEB4-06D189B62AF3}" type="slidenum">
              <a:rPr lang="en-US" smtClean="0"/>
              <a:pPr eaLnBrk="1" hangingPunct="1"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0A38F-EC39-4D66-B611-5F078B53C25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1D00637-865D-4FEB-B184-CA0958B4505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1D00637-865D-4FEB-B184-CA0958B4505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8F4E960-2525-475C-AF64-85DD14FC2D3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012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Copyright © 2010 Southern California Edison. All Rights Reserved</a:t>
            </a:r>
          </a:p>
        </p:txBody>
      </p:sp>
      <p:sp>
        <p:nvSpPr>
          <p:cNvPr id="4301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C8B7A0-7624-4D3C-AEB4-06D189B62AF3}" type="slidenum">
              <a:rPr lang="en-US" smtClean="0"/>
              <a:pPr eaLnBrk="1" hangingPunct="1"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 txBox="1">
            <a:spLocks noGrp="1" noChangeArrowheads="1"/>
          </p:cNvSpPr>
          <p:nvPr/>
        </p:nvSpPr>
        <p:spPr bwMode="auto">
          <a:xfrm>
            <a:off x="3887788" y="8831263"/>
            <a:ext cx="2970212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98" tIns="46149" rIns="92298" bIns="46149" anchor="b"/>
          <a:lstStyle/>
          <a:p>
            <a:pPr algn="r" defTabSz="923925" eaLnBrk="0" hangingPunct="0"/>
            <a:fld id="{D84E9437-EF80-481F-A7FA-3DFB38DA69AD}" type="slidenum">
              <a:rPr lang="en-US" sz="1200">
                <a:latin typeface="Times" pitchFamily="18" charset="0"/>
                <a:cs typeface="ＭＳ Ｐゴシック"/>
              </a:rPr>
              <a:pPr algn="r" defTabSz="923925" eaLnBrk="0" hangingPunct="0"/>
              <a:t>26</a:t>
            </a:fld>
            <a:endParaRPr lang="en-US" sz="1200">
              <a:latin typeface="Times" pitchFamily="18" charset="0"/>
              <a:cs typeface="ＭＳ Ｐゴシック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9788" cy="3487737"/>
          </a:xfrm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noFill/>
          <a:ln/>
        </p:spPr>
        <p:txBody>
          <a:bodyPr lIns="92298" tIns="46149" rIns="92298" bIns="46149"/>
          <a:lstStyle/>
          <a:p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 txBox="1">
            <a:spLocks noGrp="1" noChangeArrowheads="1"/>
          </p:cNvSpPr>
          <p:nvPr/>
        </p:nvSpPr>
        <p:spPr bwMode="auto">
          <a:xfrm>
            <a:off x="3887788" y="8831263"/>
            <a:ext cx="2970212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98" tIns="46149" rIns="92298" bIns="46149" anchor="b"/>
          <a:lstStyle/>
          <a:p>
            <a:pPr algn="r" defTabSz="923925" eaLnBrk="0" hangingPunct="0"/>
            <a:fld id="{D84E9437-EF80-481F-A7FA-3DFB38DA69AD}" type="slidenum">
              <a:rPr lang="en-US" sz="1200">
                <a:latin typeface="Times" pitchFamily="18" charset="0"/>
                <a:cs typeface="ＭＳ Ｐゴシック"/>
              </a:rPr>
              <a:pPr algn="r" defTabSz="923925" eaLnBrk="0" hangingPunct="0"/>
              <a:t>27</a:t>
            </a:fld>
            <a:endParaRPr lang="en-US" sz="1200">
              <a:latin typeface="Times" pitchFamily="18" charset="0"/>
              <a:cs typeface="ＭＳ Ｐゴシック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9788" cy="3487737"/>
          </a:xfrm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noFill/>
          <a:ln/>
        </p:spPr>
        <p:txBody>
          <a:bodyPr lIns="92298" tIns="46149" rIns="92298" bIns="46149"/>
          <a:lstStyle/>
          <a:p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 txBox="1">
            <a:spLocks noGrp="1" noChangeArrowheads="1"/>
          </p:cNvSpPr>
          <p:nvPr/>
        </p:nvSpPr>
        <p:spPr bwMode="auto">
          <a:xfrm>
            <a:off x="3887788" y="8831263"/>
            <a:ext cx="2970212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98" tIns="46149" rIns="92298" bIns="46149" anchor="b"/>
          <a:lstStyle/>
          <a:p>
            <a:pPr algn="r" defTabSz="923925" eaLnBrk="0" hangingPunct="0"/>
            <a:fld id="{D84E9437-EF80-481F-A7FA-3DFB38DA69AD}" type="slidenum">
              <a:rPr lang="en-US" sz="1200">
                <a:latin typeface="Times" pitchFamily="18" charset="0"/>
                <a:cs typeface="ＭＳ Ｐゴシック"/>
              </a:rPr>
              <a:pPr algn="r" defTabSz="923925" eaLnBrk="0" hangingPunct="0"/>
              <a:t>28</a:t>
            </a:fld>
            <a:endParaRPr lang="en-US" sz="1200">
              <a:latin typeface="Times" pitchFamily="18" charset="0"/>
              <a:cs typeface="ＭＳ Ｐゴシック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9788" cy="3487737"/>
          </a:xfrm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noFill/>
          <a:ln/>
        </p:spPr>
        <p:txBody>
          <a:bodyPr lIns="92298" tIns="46149" rIns="92298" bIns="46149"/>
          <a:lstStyle/>
          <a:p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012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Copyright © 2010 Southern California Edison. All Rights Reserved</a:t>
            </a:r>
          </a:p>
        </p:txBody>
      </p:sp>
      <p:sp>
        <p:nvSpPr>
          <p:cNvPr id="4301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C8B7A0-7624-4D3C-AEB4-06D189B62AF3}" type="slidenum">
              <a:rPr lang="en-US" smtClean="0"/>
              <a:pPr eaLnBrk="1" hangingPunct="1"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 txBox="1">
            <a:spLocks noGrp="1" noChangeArrowheads="1"/>
          </p:cNvSpPr>
          <p:nvPr/>
        </p:nvSpPr>
        <p:spPr bwMode="auto">
          <a:xfrm>
            <a:off x="3887788" y="8831263"/>
            <a:ext cx="2970212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98" tIns="46149" rIns="92298" bIns="46149" anchor="b"/>
          <a:lstStyle/>
          <a:p>
            <a:pPr algn="r" defTabSz="923925" eaLnBrk="0" hangingPunct="0"/>
            <a:fld id="{D84E9437-EF80-481F-A7FA-3DFB38DA69AD}" type="slidenum">
              <a:rPr lang="en-US" sz="1200">
                <a:latin typeface="Times" pitchFamily="18" charset="0"/>
                <a:cs typeface="ＭＳ Ｐゴシック"/>
              </a:rPr>
              <a:pPr algn="r" defTabSz="923925" eaLnBrk="0" hangingPunct="0"/>
              <a:t>3</a:t>
            </a:fld>
            <a:endParaRPr lang="en-US" sz="1200">
              <a:latin typeface="Times" pitchFamily="18" charset="0"/>
              <a:cs typeface="ＭＳ Ｐゴシック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9788" cy="3487737"/>
          </a:xfrm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noFill/>
          <a:ln/>
        </p:spPr>
        <p:txBody>
          <a:bodyPr lIns="92298" tIns="46149" rIns="92298" bIns="46149"/>
          <a:lstStyle/>
          <a:p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012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Copyright © 2010 Southern California Edison. All Rights Reserved</a:t>
            </a:r>
          </a:p>
        </p:txBody>
      </p:sp>
      <p:sp>
        <p:nvSpPr>
          <p:cNvPr id="4301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C8B7A0-7624-4D3C-AEB4-06D189B62AF3}" type="slidenum">
              <a:rPr lang="en-US" smtClean="0"/>
              <a:pPr eaLnBrk="1" hangingPunct="1"/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012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Copyright © 2010 Southern California Edison. All Rights Reserved</a:t>
            </a:r>
          </a:p>
        </p:txBody>
      </p:sp>
      <p:sp>
        <p:nvSpPr>
          <p:cNvPr id="4301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C8B7A0-7624-4D3C-AEB4-06D189B62AF3}" type="slidenum">
              <a:rPr lang="en-US" smtClean="0"/>
              <a:pPr eaLnBrk="1" hangingPunct="1"/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 txBox="1">
            <a:spLocks noGrp="1" noChangeArrowheads="1"/>
          </p:cNvSpPr>
          <p:nvPr/>
        </p:nvSpPr>
        <p:spPr bwMode="auto">
          <a:xfrm>
            <a:off x="3887788" y="8831263"/>
            <a:ext cx="2970212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98" tIns="46149" rIns="92298" bIns="46149" anchor="b"/>
          <a:lstStyle/>
          <a:p>
            <a:pPr algn="r" defTabSz="923925" eaLnBrk="0" hangingPunct="0"/>
            <a:fld id="{3B4B3246-65EB-4085-B4A9-99A93C7446E9}" type="slidenum">
              <a:rPr lang="en-US" sz="1200">
                <a:latin typeface="Times" pitchFamily="18" charset="0"/>
                <a:cs typeface="ＭＳ Ｐゴシック"/>
              </a:rPr>
              <a:pPr algn="r" defTabSz="923925" eaLnBrk="0" hangingPunct="0"/>
              <a:t>4</a:t>
            </a:fld>
            <a:endParaRPr lang="en-US" sz="1200">
              <a:latin typeface="Times" pitchFamily="18" charset="0"/>
              <a:cs typeface="ＭＳ Ｐゴシック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9788" cy="3487737"/>
          </a:xfrm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noFill/>
          <a:ln/>
        </p:spPr>
        <p:txBody>
          <a:bodyPr lIns="92298" tIns="46149" rIns="92298" bIns="46149"/>
          <a:lstStyle/>
          <a:p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012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Copyright © 2010 Southern California Edison. All Rights Reserved</a:t>
            </a:r>
          </a:p>
        </p:txBody>
      </p:sp>
      <p:sp>
        <p:nvSpPr>
          <p:cNvPr id="4301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C8B7A0-7624-4D3C-AEB4-06D189B62AF3}" type="slidenum">
              <a:rPr lang="en-US" smtClean="0"/>
              <a:pPr eaLnBrk="1" hangingPunct="1"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012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Copyright © 2010 Southern California Edison. All Rights Reserved</a:t>
            </a:r>
          </a:p>
        </p:txBody>
      </p:sp>
      <p:sp>
        <p:nvSpPr>
          <p:cNvPr id="4301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C8B7A0-7624-4D3C-AEB4-06D189B62AF3}" type="slidenum">
              <a:rPr lang="en-US" smtClean="0"/>
              <a:pPr eaLnBrk="1" hangingPunct="1"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 txBox="1">
            <a:spLocks noGrp="1" noChangeArrowheads="1"/>
          </p:cNvSpPr>
          <p:nvPr/>
        </p:nvSpPr>
        <p:spPr bwMode="auto">
          <a:xfrm>
            <a:off x="3887788" y="8831263"/>
            <a:ext cx="2970212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98" tIns="46149" rIns="92298" bIns="46149" anchor="b"/>
          <a:lstStyle/>
          <a:p>
            <a:pPr algn="r" defTabSz="923925" eaLnBrk="0" hangingPunct="0"/>
            <a:fld id="{D84E9437-EF80-481F-A7FA-3DFB38DA69AD}" type="slidenum">
              <a:rPr lang="en-US" sz="1200">
                <a:latin typeface="Times" pitchFamily="18" charset="0"/>
                <a:cs typeface="ＭＳ Ｐゴシック"/>
              </a:rPr>
              <a:pPr algn="r" defTabSz="923925" eaLnBrk="0" hangingPunct="0"/>
              <a:t>7</a:t>
            </a:fld>
            <a:endParaRPr lang="en-US" sz="1200">
              <a:latin typeface="Times" pitchFamily="18" charset="0"/>
              <a:cs typeface="ＭＳ Ｐゴシック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9788" cy="3487737"/>
          </a:xfrm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noFill/>
          <a:ln/>
        </p:spPr>
        <p:txBody>
          <a:bodyPr lIns="92298" tIns="46149" rIns="92298" bIns="46149"/>
          <a:lstStyle/>
          <a:p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 txBox="1">
            <a:spLocks noGrp="1" noChangeArrowheads="1"/>
          </p:cNvSpPr>
          <p:nvPr/>
        </p:nvSpPr>
        <p:spPr bwMode="auto">
          <a:xfrm>
            <a:off x="3887788" y="8831263"/>
            <a:ext cx="2970212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98" tIns="46149" rIns="92298" bIns="46149" anchor="b"/>
          <a:lstStyle/>
          <a:p>
            <a:pPr algn="r" defTabSz="923925" eaLnBrk="0" hangingPunct="0"/>
            <a:fld id="{D84E9437-EF80-481F-A7FA-3DFB38DA69AD}" type="slidenum">
              <a:rPr lang="en-US" sz="1200">
                <a:latin typeface="Times" pitchFamily="18" charset="0"/>
                <a:cs typeface="ＭＳ Ｐゴシック"/>
              </a:rPr>
              <a:pPr algn="r" defTabSz="923925" eaLnBrk="0" hangingPunct="0"/>
              <a:t>8</a:t>
            </a:fld>
            <a:endParaRPr lang="en-US" sz="1200">
              <a:latin typeface="Times" pitchFamily="18" charset="0"/>
              <a:cs typeface="ＭＳ Ｐゴシック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9788" cy="3487737"/>
          </a:xfrm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noFill/>
          <a:ln/>
        </p:spPr>
        <p:txBody>
          <a:bodyPr lIns="92298" tIns="46149" rIns="92298" bIns="46149"/>
          <a:lstStyle/>
          <a:p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 txBox="1">
            <a:spLocks noGrp="1" noChangeArrowheads="1"/>
          </p:cNvSpPr>
          <p:nvPr/>
        </p:nvSpPr>
        <p:spPr bwMode="auto">
          <a:xfrm>
            <a:off x="3887788" y="8831263"/>
            <a:ext cx="2970212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98" tIns="46149" rIns="92298" bIns="46149" anchor="b"/>
          <a:lstStyle/>
          <a:p>
            <a:pPr algn="r" defTabSz="923925" eaLnBrk="0" hangingPunct="0"/>
            <a:fld id="{D84E9437-EF80-481F-A7FA-3DFB38DA69AD}" type="slidenum">
              <a:rPr lang="en-US" sz="1200">
                <a:latin typeface="Times" pitchFamily="18" charset="0"/>
                <a:cs typeface="ＭＳ Ｐゴシック"/>
              </a:rPr>
              <a:pPr algn="r" defTabSz="923925" eaLnBrk="0" hangingPunct="0"/>
              <a:t>9</a:t>
            </a:fld>
            <a:endParaRPr lang="en-US" sz="1200">
              <a:latin typeface="Times" pitchFamily="18" charset="0"/>
              <a:cs typeface="ＭＳ Ｐゴシック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9788" cy="3487737"/>
          </a:xfrm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noFill/>
          <a:ln/>
        </p:spPr>
        <p:txBody>
          <a:bodyPr lIns="92298" tIns="46149" rIns="92298" bIns="46149"/>
          <a:lstStyle/>
          <a:p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1BF3E-9BD1-43A1-9F20-987B4BDBCF4D}" type="datetimeFigureOut">
              <a:rPr lang="en-CA"/>
              <a:pPr>
                <a:defRPr/>
              </a:pPr>
              <a:t>2012-11-18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D42A6-51F4-4611-9212-4DF9AEBC7D7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8FD47-937E-4BB5-AD12-3C9FE49E42BB}" type="datetimeFigureOut">
              <a:rPr lang="en-CA"/>
              <a:pPr>
                <a:defRPr/>
              </a:pPr>
              <a:t>2012-11-18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92E00-40E3-4456-B0E0-13344AA325A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6CFA6-9772-4C41-BA24-4FB55FC42EE5}" type="datetimeFigureOut">
              <a:rPr lang="en-CA"/>
              <a:pPr>
                <a:defRPr/>
              </a:pPr>
              <a:t>2012-11-18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31D73-0FE0-4443-AEDC-27D09107CA8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F3EA7-D32D-4457-9F4E-CC66B42E1618}" type="datetimeFigureOut">
              <a:rPr lang="en-CA"/>
              <a:pPr>
                <a:defRPr/>
              </a:pPr>
              <a:t>2012-11-18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C1697-9406-43E7-8A17-62CA0839F74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51196-18B9-448B-94D5-2D252B15847E}" type="datetimeFigureOut">
              <a:rPr lang="en-CA"/>
              <a:pPr>
                <a:defRPr/>
              </a:pPr>
              <a:t>2012-11-18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33BE3-C0E8-48E0-80DF-9B78AF87395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48BA0-FE0E-4234-A945-FD6DC302F226}" type="datetimeFigureOut">
              <a:rPr lang="en-CA"/>
              <a:pPr>
                <a:defRPr/>
              </a:pPr>
              <a:t>2012-11-18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18FA3-ED61-4CFC-8447-48F8A9CA201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8FBA7-EA0E-4DF2-8D71-5D445A184DA6}" type="datetimeFigureOut">
              <a:rPr lang="en-CA"/>
              <a:pPr>
                <a:defRPr/>
              </a:pPr>
              <a:t>2012-11-18</a:t>
            </a:fld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ABDC4-B3D0-4A9B-AF46-97DBE1B6D0E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B30A4-75A7-486B-8272-370B851DB273}" type="datetimeFigureOut">
              <a:rPr lang="en-CA"/>
              <a:pPr>
                <a:defRPr/>
              </a:pPr>
              <a:t>2012-11-18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99B80-B3F0-4F53-A257-0C92A869128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F1C13-4E8F-488B-9BD8-29D990A88A32}" type="datetimeFigureOut">
              <a:rPr lang="en-CA"/>
              <a:pPr>
                <a:defRPr/>
              </a:pPr>
              <a:t>2012-11-18</a:t>
            </a:fld>
            <a:endParaRPr lang="en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5DE45-9532-41C0-B9E9-978FCB4847D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42E9C-B5BA-457D-BDE3-CCC0573CD789}" type="datetimeFigureOut">
              <a:rPr lang="en-CA"/>
              <a:pPr>
                <a:defRPr/>
              </a:pPr>
              <a:t>2012-11-18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87043-4CA1-4279-BDB2-9B98883DADA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E41B8-B4DF-4972-8135-DDA203DC16A9}" type="datetimeFigureOut">
              <a:rPr lang="en-CA"/>
              <a:pPr>
                <a:defRPr/>
              </a:pPr>
              <a:t>2012-11-18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6F0C1-D637-4FC2-9EB0-02B0E4DDDA1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2AD2529-B2E8-4961-8861-2DBBCBC962D4}" type="datetimeFigureOut">
              <a:rPr lang="en-CA"/>
              <a:pPr>
                <a:defRPr/>
              </a:pPr>
              <a:t>2012-11-18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48F7902-E9A3-42DF-91AC-DD21F3BCD03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889125" y="981075"/>
            <a:ext cx="5562600" cy="3168650"/>
          </a:xfrm>
        </p:spPr>
      </p:pic>
      <p:sp>
        <p:nvSpPr>
          <p:cNvPr id="5" name="TextBox 4"/>
          <p:cNvSpPr txBox="1"/>
          <p:nvPr/>
        </p:nvSpPr>
        <p:spPr>
          <a:xfrm>
            <a:off x="1908175" y="4979988"/>
            <a:ext cx="6735763" cy="498475"/>
          </a:xfrm>
          <a:prstGeom prst="rect">
            <a:avLst/>
          </a:prstGeom>
          <a:noFill/>
        </p:spPr>
        <p:txBody>
          <a:bodyPr/>
          <a:lstStyle/>
          <a:p>
            <a:pPr algn="ctr" fontAlgn="auto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000" b="1" kern="100" spc="80" dirty="0" smtClean="0">
                <a:solidFill>
                  <a:srgbClr val="F47B2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SICAP Presentation</a:t>
            </a:r>
          </a:p>
          <a:p>
            <a:pPr algn="ctr" fontAlgn="auto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000" b="1" kern="100" spc="80" dirty="0" smtClean="0">
                <a:solidFill>
                  <a:srgbClr val="F47B2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“The entrepreneurial Pivot” </a:t>
            </a:r>
            <a:endParaRPr lang="en-CA" sz="2000" b="1" kern="100" spc="80" dirty="0" smtClean="0">
              <a:solidFill>
                <a:srgbClr val="F47B2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fontAlgn="auto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000" b="1" kern="100" spc="80" dirty="0" smtClean="0">
                <a:solidFill>
                  <a:srgbClr val="F47B2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November 2012 </a:t>
            </a:r>
            <a:endParaRPr lang="en-CA" sz="2000" b="1" kern="100" spc="80" dirty="0">
              <a:solidFill>
                <a:srgbClr val="F47B2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fontAlgn="auto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b="1" kern="100" spc="80" dirty="0">
              <a:solidFill>
                <a:srgbClr val="F47B2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4339" name="Picture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65338" y="4941888"/>
            <a:ext cx="720725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Rectangle 2"/>
          <p:cNvSpPr>
            <a:spLocks noChangeArrowheads="1"/>
          </p:cNvSpPr>
          <p:nvPr/>
        </p:nvSpPr>
        <p:spPr bwMode="auto">
          <a:xfrm>
            <a:off x="609600" y="1066800"/>
            <a:ext cx="8077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latin typeface="Times" pitchFamily="18" charset="0"/>
              <a:cs typeface="ＭＳ Ｐゴシック"/>
            </a:endParaRPr>
          </a:p>
        </p:txBody>
      </p:sp>
      <p:sp>
        <p:nvSpPr>
          <p:cNvPr id="135172" name="Rectangle 3"/>
          <p:cNvSpPr>
            <a:spLocks noChangeArrowheads="1"/>
          </p:cNvSpPr>
          <p:nvPr/>
        </p:nvSpPr>
        <p:spPr bwMode="auto">
          <a:xfrm>
            <a:off x="-304800" y="1428736"/>
            <a:ext cx="7948634" cy="5797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0" lvl="2" indent="-228600" eaLnBrk="0" hangingPunct="0">
              <a:spcAft>
                <a:spcPct val="65000"/>
              </a:spcAft>
              <a:buFontTx/>
              <a:buChar char="•"/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cs typeface="ＭＳ Ｐゴシック"/>
              </a:rPr>
              <a:t>Then -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They were a company that revolved around selling elementary computer kits.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1143000" lvl="2" indent="-228600" eaLnBrk="0" hangingPunct="0">
              <a:spcAft>
                <a:spcPct val="65000"/>
              </a:spcAft>
              <a:buFontTx/>
              <a:buChar char="•"/>
            </a:pPr>
            <a:endParaRPr lang="en-US" sz="2000" b="1" dirty="0">
              <a:solidFill>
                <a:schemeClr val="accent6">
                  <a:lumMod val="75000"/>
                </a:schemeClr>
              </a:solidFill>
              <a:cs typeface="ＭＳ Ｐゴシック"/>
            </a:endParaRPr>
          </a:p>
          <a:p>
            <a:pPr marL="1143000" lvl="2" indent="-228600" eaLnBrk="0" hangingPunct="0">
              <a:spcAft>
                <a:spcPct val="65000"/>
              </a:spcAft>
              <a:buFontTx/>
              <a:buChar char="•"/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cs typeface="ＭＳ Ｐゴシック"/>
              </a:rPr>
              <a:t>Now –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They make their own computers. No assembly required.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More than computers, they create the words most innovative consumer devices.  And they are the world’s most valuable company</a:t>
            </a:r>
            <a:endParaRPr lang="en-US" sz="2000" b="1" dirty="0" smtClean="0">
              <a:solidFill>
                <a:schemeClr val="accent6">
                  <a:lumMod val="75000"/>
                </a:schemeClr>
              </a:solidFill>
              <a:cs typeface="ＭＳ Ｐゴシック"/>
            </a:endParaRPr>
          </a:p>
          <a:p>
            <a:pPr marL="1143000" lvl="2" indent="-228600" eaLnBrk="0" hangingPunct="0">
              <a:spcAft>
                <a:spcPct val="65000"/>
              </a:spcAft>
              <a:buFontTx/>
              <a:buChar char="•"/>
            </a:pPr>
            <a:endParaRPr lang="en-US" sz="2000" b="1" dirty="0" smtClean="0">
              <a:solidFill>
                <a:srgbClr val="F47B20"/>
              </a:solidFill>
              <a:cs typeface="ＭＳ Ｐゴシック"/>
            </a:endParaRPr>
          </a:p>
          <a:p>
            <a:pPr marL="1143000" lvl="2" indent="-228600" eaLnBrk="0" hangingPunct="0">
              <a:spcAft>
                <a:spcPct val="65000"/>
              </a:spcAft>
              <a:buFontTx/>
              <a:buChar char="•"/>
            </a:pPr>
            <a:endParaRPr lang="en-US" sz="2000" b="1" dirty="0">
              <a:solidFill>
                <a:srgbClr val="F47B20"/>
              </a:solidFill>
              <a:cs typeface="ＭＳ Ｐゴシック"/>
            </a:endParaRPr>
          </a:p>
        </p:txBody>
      </p:sp>
      <p:sp>
        <p:nvSpPr>
          <p:cNvPr id="135174" name="Rectangle 5"/>
          <p:cNvSpPr>
            <a:spLocks noChangeArrowheads="1"/>
          </p:cNvSpPr>
          <p:nvPr/>
        </p:nvSpPr>
        <p:spPr bwMode="auto">
          <a:xfrm>
            <a:off x="6858000" y="2667000"/>
            <a:ext cx="1600200" cy="1828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latin typeface="Times" pitchFamily="18" charset="0"/>
              <a:cs typeface="ＭＳ Ｐゴシック"/>
            </a:endParaRPr>
          </a:p>
        </p:txBody>
      </p:sp>
      <p:sp>
        <p:nvSpPr>
          <p:cNvPr id="135175" name="Text Box 6"/>
          <p:cNvSpPr txBox="1">
            <a:spLocks noChangeArrowheads="1"/>
          </p:cNvSpPr>
          <p:nvPr/>
        </p:nvSpPr>
        <p:spPr bwMode="auto">
          <a:xfrm>
            <a:off x="6324600" y="6461125"/>
            <a:ext cx="2438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latin typeface="Verdana" pitchFamily="34" charset="0"/>
                <a:cs typeface="ＭＳ Ｐゴシック"/>
              </a:rPr>
              <a:t>TSX.V:TNC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259632" y="269776"/>
            <a:ext cx="7010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47B2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Apple</a:t>
            </a:r>
            <a:endParaRPr kumimoji="0" lang="en-US" sz="4800" b="1" i="0" u="none" strike="noStrike" kern="0" cap="none" spc="0" normalizeH="0" baseline="0" noProof="0" dirty="0" smtClean="0">
              <a:ln>
                <a:noFill/>
              </a:ln>
              <a:solidFill>
                <a:srgbClr val="F47B2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496250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Rectangle 2"/>
          <p:cNvSpPr>
            <a:spLocks noChangeArrowheads="1"/>
          </p:cNvSpPr>
          <p:nvPr/>
        </p:nvSpPr>
        <p:spPr bwMode="auto">
          <a:xfrm>
            <a:off x="609600" y="1066800"/>
            <a:ext cx="8077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latin typeface="Times" pitchFamily="18" charset="0"/>
              <a:cs typeface="ＭＳ Ｐゴシック"/>
            </a:endParaRPr>
          </a:p>
        </p:txBody>
      </p:sp>
      <p:sp>
        <p:nvSpPr>
          <p:cNvPr id="135172" name="Rectangle 3"/>
          <p:cNvSpPr>
            <a:spLocks noChangeArrowheads="1"/>
          </p:cNvSpPr>
          <p:nvPr/>
        </p:nvSpPr>
        <p:spPr bwMode="auto">
          <a:xfrm>
            <a:off x="-304800" y="1428736"/>
            <a:ext cx="7948634" cy="5797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0" lvl="2" indent="-228600" eaLnBrk="0" hangingPunct="0">
              <a:spcAft>
                <a:spcPct val="65000"/>
              </a:spcAft>
              <a:buFontTx/>
              <a:buChar char="•"/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cs typeface="ＭＳ Ｐゴシック"/>
              </a:rPr>
              <a:t>Then -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They created BASIC interpreters for the Altair 8800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cs typeface="ＭＳ Ｐゴシック"/>
            </a:endParaRPr>
          </a:p>
          <a:p>
            <a:pPr marL="1143000" lvl="2" indent="-228600" eaLnBrk="0" hangingPunct="0">
              <a:spcAft>
                <a:spcPct val="65000"/>
              </a:spcAft>
              <a:buFontTx/>
              <a:buChar char="•"/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cs typeface="ＭＳ Ｐゴシック"/>
              </a:rPr>
              <a:t>Now –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They became the architects behind Windows in 1984 and it's now the most popular operating system in the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world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for personal computers. </a:t>
            </a:r>
          </a:p>
          <a:p>
            <a:pPr marL="1143000" lvl="2" indent="-228600" eaLnBrk="0" hangingPunct="0">
              <a:spcAft>
                <a:spcPct val="65000"/>
              </a:spcAft>
              <a:buFontTx/>
              <a:buChar char="•"/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cs typeface="ＭＳ Ｐゴシック"/>
              </a:rPr>
              <a:t>They are in danger of missing a pivot! If they do, they will face an uphill future battle and likely continue to lose relevance.</a:t>
            </a:r>
          </a:p>
          <a:p>
            <a:pPr marL="1143000" lvl="2" indent="-228600" eaLnBrk="0" hangingPunct="0">
              <a:spcAft>
                <a:spcPct val="65000"/>
              </a:spcAft>
              <a:buFontTx/>
              <a:buChar char="•"/>
            </a:pPr>
            <a:endParaRPr lang="en-US" sz="2000" b="1" dirty="0">
              <a:solidFill>
                <a:srgbClr val="F47B20"/>
              </a:solidFill>
              <a:cs typeface="ＭＳ Ｐゴシック"/>
            </a:endParaRPr>
          </a:p>
        </p:txBody>
      </p:sp>
      <p:sp>
        <p:nvSpPr>
          <p:cNvPr id="135174" name="Rectangle 5"/>
          <p:cNvSpPr>
            <a:spLocks noChangeArrowheads="1"/>
          </p:cNvSpPr>
          <p:nvPr/>
        </p:nvSpPr>
        <p:spPr bwMode="auto">
          <a:xfrm>
            <a:off x="6858000" y="2667000"/>
            <a:ext cx="1600200" cy="1828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latin typeface="Times" pitchFamily="18" charset="0"/>
              <a:cs typeface="ＭＳ Ｐゴシック"/>
            </a:endParaRPr>
          </a:p>
        </p:txBody>
      </p:sp>
      <p:sp>
        <p:nvSpPr>
          <p:cNvPr id="135175" name="Text Box 6"/>
          <p:cNvSpPr txBox="1">
            <a:spLocks noChangeArrowheads="1"/>
          </p:cNvSpPr>
          <p:nvPr/>
        </p:nvSpPr>
        <p:spPr bwMode="auto">
          <a:xfrm>
            <a:off x="6324600" y="6461125"/>
            <a:ext cx="2438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latin typeface="Verdana" pitchFamily="34" charset="0"/>
                <a:cs typeface="ＭＳ Ｐゴシック"/>
              </a:rPr>
              <a:t>TSX.V:TNC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259632" y="269776"/>
            <a:ext cx="7010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47B2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Microsoft</a:t>
            </a:r>
            <a:endParaRPr kumimoji="0" lang="en-US" sz="4800" b="1" i="0" u="none" strike="noStrike" kern="0" cap="none" spc="0" normalizeH="0" baseline="0" noProof="0" dirty="0" smtClean="0">
              <a:ln>
                <a:noFill/>
              </a:ln>
              <a:solidFill>
                <a:srgbClr val="F47B2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526148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tio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85763"/>
            <a:ext cx="401637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excla_whi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3" y="381000"/>
            <a:ext cx="1344612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2502024"/>
            <a:ext cx="7881938" cy="1143000"/>
          </a:xfrm>
        </p:spPr>
        <p:txBody>
          <a:bodyPr/>
          <a:lstStyle/>
          <a:p>
            <a:pPr eaLnBrk="1" hangingPunct="1"/>
            <a:r>
              <a:rPr lang="en-US" sz="6600" b="1" dirty="0" smtClean="0">
                <a:solidFill>
                  <a:srgbClr val="F47B20"/>
                </a:solidFill>
              </a:rPr>
              <a:t>High Level TIO Overview</a:t>
            </a:r>
            <a:endParaRPr lang="en-US" sz="6600" b="1" u="sng" dirty="0" smtClean="0">
              <a:solidFill>
                <a:srgbClr val="F47B20"/>
              </a:solidFill>
            </a:endParaRPr>
          </a:p>
        </p:txBody>
      </p:sp>
      <p:sp>
        <p:nvSpPr>
          <p:cNvPr id="4103" name="Text Box 8"/>
          <p:cNvSpPr txBox="1">
            <a:spLocks noChangeArrowheads="1"/>
          </p:cNvSpPr>
          <p:nvPr/>
        </p:nvSpPr>
        <p:spPr bwMode="auto">
          <a:xfrm rot="-5400000">
            <a:off x="-473075" y="1462088"/>
            <a:ext cx="1647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</a:rPr>
              <a:t>TIO</a:t>
            </a:r>
            <a:r>
              <a:rPr lang="en-US" sz="1400">
                <a:solidFill>
                  <a:schemeClr val="bg1"/>
                </a:solidFill>
              </a:rPr>
              <a:t>  Networks</a:t>
            </a:r>
          </a:p>
        </p:txBody>
      </p:sp>
    </p:spTree>
    <p:extLst>
      <p:ext uri="{BB962C8B-B14F-4D97-AF65-F5344CB8AC3E}">
        <p14:creationId xmlns:p14="http://schemas.microsoft.com/office/powerpoint/2010/main" val="3424367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8" descr="Sli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094066"/>
            <a:ext cx="3201988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 descr="excla_whi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1213" y="381000"/>
            <a:ext cx="1344612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 descr="tio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385763"/>
            <a:ext cx="401637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Rectangle 6"/>
          <p:cNvSpPr>
            <a:spLocks noGrp="1" noChangeArrowheads="1"/>
          </p:cNvSpPr>
          <p:nvPr>
            <p:ph type="title"/>
          </p:nvPr>
        </p:nvSpPr>
        <p:spPr>
          <a:xfrm>
            <a:off x="539552" y="79826"/>
            <a:ext cx="7890670" cy="140495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Integrated Bill Pay Solutions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1819523" y="4653136"/>
            <a:ext cx="116830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Kiosk</a:t>
            </a:r>
            <a:endParaRPr lang="en-US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3649216" y="4653136"/>
            <a:ext cx="25161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TIO Express POS</a:t>
            </a:r>
            <a:endParaRPr lang="en-US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6876256" y="4653136"/>
            <a:ext cx="105310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Mobile</a:t>
            </a:r>
            <a:endParaRPr lang="en-US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773647-58E8-45EE-A7BA-8742C5D4191B}" type="slidenum">
              <a:rPr lang="en-US" b="1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>
                <a:defRPr/>
              </a:pPr>
              <a:t>13</a:t>
            </a:fld>
            <a:endParaRPr lang="en-US" b="1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6" name="Picture 12" descr="web_nv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1702153"/>
            <a:ext cx="3255243" cy="2441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0" descr="Z-C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31607" y="1506455"/>
            <a:ext cx="1668785" cy="3004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1603993" y="5229200"/>
            <a:ext cx="6568407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ts val="1200"/>
              </a:lnSpc>
              <a:buFont typeface="Wingdings" pitchFamily="2" charset="2"/>
              <a:buChar char="§"/>
            </a:pP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Verdana" pitchFamily="34" charset="0"/>
                <a:cs typeface="Verdana" pitchFamily="34" charset="0"/>
              </a:rPr>
              <a:t>2,000+ Self Serve Kiosks In Service</a:t>
            </a:r>
          </a:p>
          <a:p>
            <a:pPr marL="285750" indent="-285750">
              <a:lnSpc>
                <a:spcPts val="1200"/>
              </a:lnSpc>
              <a:buFont typeface="Wingdings" pitchFamily="2" charset="2"/>
              <a:buChar char="§"/>
            </a:pPr>
            <a:endParaRPr lang="en-US" sz="1600" b="1" dirty="0" smtClean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lnSpc>
                <a:spcPts val="1200"/>
              </a:lnSpc>
              <a:buFont typeface="Wingdings" pitchFamily="2" charset="2"/>
              <a:buChar char="§"/>
            </a:pP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Verdana" pitchFamily="34" charset="0"/>
                <a:cs typeface="Verdana" pitchFamily="34" charset="0"/>
              </a:rPr>
              <a:t>More Than 4000 Instances of Web POS Software Activated</a:t>
            </a:r>
          </a:p>
          <a:p>
            <a:pPr marL="285750" indent="-285750">
              <a:lnSpc>
                <a:spcPts val="1200"/>
              </a:lnSpc>
              <a:buFont typeface="Wingdings" pitchFamily="2" charset="2"/>
              <a:buChar char="§"/>
            </a:pPr>
            <a:endParaRPr lang="en-US" sz="1600" b="1" dirty="0" smtClean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lnSpc>
                <a:spcPts val="1200"/>
              </a:lnSpc>
              <a:buFont typeface="Wingdings" pitchFamily="2" charset="2"/>
              <a:buChar char="§"/>
            </a:pPr>
            <a:r>
              <a:rPr lang="en-US" sz="1600" b="1" kern="100" spc="100" dirty="0" smtClean="0">
                <a:solidFill>
                  <a:srgbClr val="F47B2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300,000</a:t>
            </a:r>
            <a:r>
              <a:rPr lang="en-US" sz="1600" b="1" kern="100" spc="100" dirty="0" smtClean="0">
                <a:solidFill>
                  <a:srgbClr val="F47B2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+ Online/Mobile Subscribers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477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2" grpId="0"/>
      <p:bldP spid="13323" grpId="0"/>
      <p:bldP spid="133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00063" y="500063"/>
            <a:ext cx="5857875" cy="714375"/>
          </a:xfrm>
          <a:prstGeom prst="rect">
            <a:avLst/>
          </a:prstGeom>
          <a:noFill/>
        </p:spPr>
        <p:txBody>
          <a:bodyPr/>
          <a:lstStyle/>
          <a:p>
            <a:pPr algn="ctr" fontAlgn="auto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3200" b="1" kern="100" spc="100" dirty="0" smtClean="0">
                <a:solidFill>
                  <a:srgbClr val="F47B2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TIO Networks – High level Overview</a:t>
            </a:r>
            <a:endParaRPr lang="en-CA" b="1" kern="100" spc="100" dirty="0">
              <a:solidFill>
                <a:srgbClr val="F47B2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7106" name="Picture 13" descr="tio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0" y="857250"/>
            <a:ext cx="28575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Content Placeholder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94475" y="357188"/>
            <a:ext cx="15494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1075602"/>
              </p:ext>
            </p:extLst>
          </p:nvPr>
        </p:nvGraphicFramePr>
        <p:xfrm>
          <a:off x="1643063" y="1928813"/>
          <a:ext cx="5929354" cy="3585918"/>
        </p:xfrm>
        <a:graphic>
          <a:graphicData uri="http://schemas.openxmlformats.org/drawingml/2006/table">
            <a:tbl>
              <a:tblPr/>
              <a:tblGrid>
                <a:gridCol w="4879364"/>
                <a:gridCol w="1049990"/>
              </a:tblGrid>
              <a:tr h="71437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CA" sz="24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Leading Biller Remittance Network in the United States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609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Financial Turnover (in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 Billions/yr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09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Transactions (in Millions/yr)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18+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097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number of locations serviced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57,000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097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# of over the counter locations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55,000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097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# of Self Service Kiosks serviced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097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# of Devices owned by TIO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097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Number of unique customers served each month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1M+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097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# of billers supported by TIO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10,000+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097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# of "expedited" or "same day" billers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800+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395536" y="2066734"/>
            <a:ext cx="8496944" cy="386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300"/>
              </a:spcBef>
              <a:buClr>
                <a:schemeClr val="bg1"/>
              </a:buClr>
            </a:pPr>
            <a:r>
              <a:rPr lang="en-US" sz="2000" b="1" u="sng" dirty="0" smtClean="0">
                <a:solidFill>
                  <a:schemeClr val="accent6">
                    <a:lumMod val="75000"/>
                  </a:schemeClr>
                </a:solidFill>
              </a:rPr>
              <a:t>Biller			       Retail	</a:t>
            </a:r>
            <a:r>
              <a:rPr lang="en-US" sz="2000" b="1" u="sng" dirty="0" smtClean="0">
                <a:solidFill>
                  <a:schemeClr val="accent6">
                    <a:lumMod val="75000"/>
                  </a:schemeClr>
                </a:solidFill>
              </a:rPr>
              <a:t>Network</a:t>
            </a:r>
            <a:r>
              <a:rPr lang="en-US" sz="2000" b="1" u="sng" dirty="0" smtClean="0">
                <a:solidFill>
                  <a:schemeClr val="accent6">
                    <a:lumMod val="75000"/>
                  </a:schemeClr>
                </a:solidFill>
              </a:rPr>
              <a:t>/Payment System</a:t>
            </a:r>
          </a:p>
          <a:p>
            <a:pPr marL="342900" indent="-342900">
              <a:spcBef>
                <a:spcPts val="300"/>
              </a:spcBef>
              <a:buClr>
                <a:schemeClr val="bg1"/>
              </a:buClr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Cricket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Wireless	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     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ACE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Cash Express	First Data</a:t>
            </a:r>
          </a:p>
          <a:p>
            <a:pPr marL="342900" indent="-342900">
              <a:spcBef>
                <a:spcPts val="300"/>
              </a:spcBef>
              <a:buClr>
                <a:schemeClr val="bg1"/>
              </a:buClr>
            </a:pPr>
            <a:r>
              <a:rPr lang="en-US" sz="2000" dirty="0" smtClean="0"/>
              <a:t>AT&amp;T Wireless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		       Albertsons		</a:t>
            </a:r>
            <a:r>
              <a:rPr lang="en-US" sz="2000" dirty="0" err="1" smtClean="0"/>
              <a:t>GreenDot</a:t>
            </a:r>
            <a:endParaRPr lang="en-US" sz="2000" dirty="0"/>
          </a:p>
          <a:p>
            <a:pPr marL="342900" indent="-342900">
              <a:spcBef>
                <a:spcPts val="300"/>
              </a:spcBef>
              <a:buClr>
                <a:schemeClr val="bg1"/>
              </a:buClr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Metro PCS		       Best Buy		IPP of America</a:t>
            </a:r>
          </a:p>
          <a:p>
            <a:pPr marL="342900" indent="-342900">
              <a:spcBef>
                <a:spcPts val="300"/>
              </a:spcBef>
              <a:buClr>
                <a:schemeClr val="bg1"/>
              </a:buClr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PG&amp;E			       Circle K		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</a:rPr>
              <a:t>iQMetrix</a:t>
            </a:r>
            <a:endParaRPr lang="en-US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spcBef>
                <a:spcPts val="300"/>
              </a:spcBef>
              <a:buClr>
                <a:schemeClr val="bg1"/>
              </a:buClr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Arizona Power Service	       ExxonMobil		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</a:rPr>
              <a:t>Nexxo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 Financial</a:t>
            </a:r>
          </a:p>
          <a:p>
            <a:pPr marL="342900" indent="-342900">
              <a:spcBef>
                <a:spcPts val="300"/>
              </a:spcBef>
              <a:buClr>
                <a:schemeClr val="bg1"/>
              </a:buClr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Sempra Utilities		       </a:t>
            </a:r>
            <a:r>
              <a:rPr lang="en-US" sz="2000" dirty="0" smtClean="0"/>
              <a:t>Mapco	</a:t>
            </a:r>
            <a:r>
              <a:rPr lang="en-US" sz="2000" dirty="0" smtClean="0"/>
              <a:t>	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</a:rPr>
              <a:t>Wal-mart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spcBef>
                <a:spcPts val="300"/>
              </a:spcBef>
              <a:buClr>
                <a:schemeClr val="bg1"/>
              </a:buClr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Georgia Power		       Walgreens		Budget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</a:rPr>
              <a:t>PrePay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spcBef>
                <a:spcPts val="300"/>
              </a:spcBef>
              <a:buClr>
                <a:schemeClr val="bg1"/>
              </a:buClr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Cox Communications	       Valero		Online Resources</a:t>
            </a:r>
          </a:p>
          <a:p>
            <a:pPr marL="342900" indent="-342900">
              <a:spcBef>
                <a:spcPts val="300"/>
              </a:spcBef>
              <a:buClr>
                <a:schemeClr val="bg1"/>
              </a:buClr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Comcast Cable		       Sunoco		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</a:rPr>
              <a:t>DolEx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 Dollar Express</a:t>
            </a:r>
          </a:p>
          <a:p>
            <a:pPr marL="342900" indent="-342900">
              <a:spcBef>
                <a:spcPts val="300"/>
              </a:spcBef>
              <a:buClr>
                <a:schemeClr val="bg1"/>
              </a:buClr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Qwest Communications	      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MoneyGram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           </a:t>
            </a:r>
            <a:r>
              <a:rPr lang="en-US" sz="2000" dirty="0" smtClean="0"/>
              <a:t>BAF </a:t>
            </a:r>
            <a:r>
              <a:rPr lang="en-US" sz="2000" dirty="0" smtClean="0"/>
              <a:t>Global Group Ltd</a:t>
            </a:r>
            <a:endParaRPr lang="en-US" sz="2000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773647-58E8-45EE-A7BA-8742C5D4191B}" type="slidenum">
              <a:rPr lang="en-US" smtClean="0">
                <a:solidFill>
                  <a:srgbClr val="FF0000"/>
                </a:solidFill>
              </a:rPr>
              <a:pPr>
                <a:defRPr/>
              </a:pPr>
              <a:t>15</a:t>
            </a:fld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Rectangle 11"/>
          <p:cNvSpPr txBox="1">
            <a:spLocks noChangeArrowheads="1"/>
          </p:cNvSpPr>
          <p:nvPr/>
        </p:nvSpPr>
        <p:spPr>
          <a:xfrm>
            <a:off x="285720" y="428604"/>
            <a:ext cx="666273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400" b="1" i="0" u="none" strike="noStrike" kern="100" cap="none" spc="100" normalizeH="0" baseline="0" noProof="0" dirty="0" smtClean="0">
                <a:ln>
                  <a:noFill/>
                </a:ln>
                <a:solidFill>
                  <a:srgbClr val="F47B2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Key Partnerships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1" name="Picture 13" descr="tio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68" y="857232"/>
            <a:ext cx="285752" cy="267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308" y="357166"/>
            <a:ext cx="1549592" cy="928694"/>
          </a:xfrm>
        </p:spPr>
      </p:pic>
    </p:spTree>
    <p:extLst>
      <p:ext uri="{BB962C8B-B14F-4D97-AF65-F5344CB8AC3E}">
        <p14:creationId xmlns:p14="http://schemas.microsoft.com/office/powerpoint/2010/main" val="3979209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916832"/>
            <a:ext cx="5688632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332" y="500042"/>
            <a:ext cx="2451692" cy="1469336"/>
          </a:xfrm>
        </p:spPr>
      </p:pic>
      <p:sp>
        <p:nvSpPr>
          <p:cNvPr id="5" name="TextBox 4"/>
          <p:cNvSpPr txBox="1"/>
          <p:nvPr/>
        </p:nvSpPr>
        <p:spPr>
          <a:xfrm>
            <a:off x="642910" y="1124744"/>
            <a:ext cx="5153226" cy="4979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3500"/>
              </a:lnSpc>
            </a:pPr>
            <a:r>
              <a:rPr lang="en-CA" sz="3600" b="1" kern="100" spc="80" dirty="0" smtClean="0">
                <a:solidFill>
                  <a:srgbClr val="F47B2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Market Opportunity</a:t>
            </a:r>
            <a:endParaRPr lang="en-CA" b="1" kern="100" spc="80" dirty="0">
              <a:solidFill>
                <a:srgbClr val="F47B2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2643"/>
            <a:ext cx="720080" cy="624069"/>
          </a:xfrm>
          <a:prstGeom prst="rect">
            <a:avLst/>
          </a:prstGeom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4211960" y="2996952"/>
            <a:ext cx="46085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1200" b="1" dirty="0" smtClean="0">
                <a:latin typeface="Tahoma" pitchFamily="34" charset="0"/>
                <a:ea typeface="Verdana" pitchFamily="34" charset="0"/>
                <a:cs typeface="Verdana" pitchFamily="34" charset="0"/>
              </a:rPr>
              <a:t>Walk-In Payments Exceed $500 Billion Annually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Verdana" pitchFamily="34" charset="0"/>
                <a:cs typeface="Verdana" pitchFamily="34" charset="0"/>
              </a:rPr>
              <a:t>Kiosks Generate Over 20% Of In-Person Payments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Verdana" pitchFamily="34" charset="0"/>
                <a:cs typeface="Verdana" pitchFamily="34" charset="0"/>
              </a:rPr>
              <a:t>Over 200 Million Bills Will Be Paid Via Mobile In 2013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3790" y="6248345"/>
            <a:ext cx="27860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Verdana" pitchFamily="34" charset="0"/>
                <a:cs typeface="Verdana" pitchFamily="34" charset="0"/>
              </a:rPr>
              <a:t>Source: </a:t>
            </a:r>
            <a:r>
              <a:rPr lang="en-US" sz="1200" b="1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Verdana" pitchFamily="34" charset="0"/>
                <a:cs typeface="Verdana" pitchFamily="34" charset="0"/>
              </a:rPr>
              <a:t>Aite</a:t>
            </a: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Verdana" pitchFamily="34" charset="0"/>
                <a:cs typeface="Verdana" pitchFamily="34" charset="0"/>
              </a:rPr>
              <a:t> Group, TIO Networks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59832" y="5085184"/>
            <a:ext cx="4680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Verdana" pitchFamily="34" charset="0"/>
                <a:cs typeface="Verdana" pitchFamily="34" charset="0"/>
              </a:rPr>
              <a:t>Substantial Opportunity for </a:t>
            </a:r>
            <a:r>
              <a:rPr lang="en-US" sz="1600" b="1" i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Verdana" pitchFamily="34" charset="0"/>
                <a:cs typeface="Verdana" pitchFamily="34" charset="0"/>
              </a:rPr>
              <a:t>Mobile Growth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75112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excla_whi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773" y="71414"/>
            <a:ext cx="780897" cy="690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tio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2852"/>
            <a:ext cx="401637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1000108"/>
            <a:ext cx="4112704" cy="2571768"/>
          </a:xfrm>
          <a:prstGeom prst="rect">
            <a:avLst/>
          </a:prstGeom>
          <a:solidFill>
            <a:schemeClr val="accent1">
              <a:alpha val="69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16946" y="1916832"/>
            <a:ext cx="4143438" cy="2589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0894" y="3704984"/>
            <a:ext cx="4221146" cy="267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Oval 20"/>
          <p:cNvSpPr/>
          <p:nvPr/>
        </p:nvSpPr>
        <p:spPr>
          <a:xfrm>
            <a:off x="2411760" y="2358570"/>
            <a:ext cx="2357454" cy="1214446"/>
          </a:xfrm>
          <a:prstGeom prst="ellipse">
            <a:avLst/>
          </a:prstGeom>
          <a:solidFill>
            <a:schemeClr val="accent1">
              <a:alpha val="24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 rot="15058903">
            <a:off x="6557720" y="2573246"/>
            <a:ext cx="500066" cy="714380"/>
          </a:xfrm>
          <a:prstGeom prst="downArrow">
            <a:avLst>
              <a:gd name="adj1" fmla="val 50000"/>
              <a:gd name="adj2" fmla="val 521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 rot="15058903">
            <a:off x="2246612" y="4231195"/>
            <a:ext cx="500066" cy="714380"/>
          </a:xfrm>
          <a:prstGeom prst="downArrow">
            <a:avLst>
              <a:gd name="adj1" fmla="val 50000"/>
              <a:gd name="adj2" fmla="val 521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773647-58E8-45EE-A7BA-8742C5D4191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18" name="Rectangle 11"/>
          <p:cNvSpPr txBox="1">
            <a:spLocks noChangeArrowheads="1"/>
          </p:cNvSpPr>
          <p:nvPr/>
        </p:nvSpPr>
        <p:spPr>
          <a:xfrm>
            <a:off x="1214414" y="242427"/>
            <a:ext cx="5948357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400" b="1" i="0" u="none" strike="noStrike" kern="100" cap="none" spc="100" normalizeH="0" noProof="0" dirty="0" smtClean="0">
                <a:ln>
                  <a:noFill/>
                </a:ln>
                <a:solidFill>
                  <a:srgbClr val="F47B2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Growth In Every Channel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9" name="Picture 13" descr="tio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348" y="671055"/>
            <a:ext cx="255114" cy="23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Content Placeholder 3"/>
          <p:cNvPicPr>
            <a:picLocks noGrp="1" noChangeAspect="1"/>
          </p:cNvPicPr>
          <p:nvPr>
            <p:ph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398" y="170989"/>
            <a:ext cx="1383444" cy="829119"/>
          </a:xfrm>
        </p:spPr>
      </p:pic>
      <p:sp>
        <p:nvSpPr>
          <p:cNvPr id="17" name="TextBox 16"/>
          <p:cNvSpPr txBox="1"/>
          <p:nvPr/>
        </p:nvSpPr>
        <p:spPr>
          <a:xfrm>
            <a:off x="5652120" y="6093296"/>
            <a:ext cx="27860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Verdana" pitchFamily="34" charset="0"/>
                <a:cs typeface="Verdana" pitchFamily="34" charset="0"/>
              </a:rPr>
              <a:t>Source: </a:t>
            </a:r>
            <a:r>
              <a:rPr lang="en-US" sz="1200" b="1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Verdana" pitchFamily="34" charset="0"/>
                <a:cs typeface="Verdana" pitchFamily="34" charset="0"/>
              </a:rPr>
              <a:t>Aite</a:t>
            </a: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Verdana" pitchFamily="34" charset="0"/>
                <a:cs typeface="Verdana" pitchFamily="34" charset="0"/>
              </a:rPr>
              <a:t> Group, TIO Networks</a:t>
            </a:r>
          </a:p>
        </p:txBody>
      </p:sp>
    </p:spTree>
    <p:extLst>
      <p:ext uri="{BB962C8B-B14F-4D97-AF65-F5344CB8AC3E}">
        <p14:creationId xmlns:p14="http://schemas.microsoft.com/office/powerpoint/2010/main" val="3707108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611560" y="2476613"/>
            <a:ext cx="461665" cy="1096403"/>
            <a:chOff x="956791" y="2476613"/>
            <a:chExt cx="461665" cy="1096403"/>
          </a:xfrm>
        </p:grpSpPr>
        <p:sp>
          <p:nvSpPr>
            <p:cNvPr id="5" name="Rounded Rectangle 4"/>
            <p:cNvSpPr/>
            <p:nvPr/>
          </p:nvSpPr>
          <p:spPr>
            <a:xfrm>
              <a:off x="1115616" y="3284984"/>
              <a:ext cx="144016" cy="288032"/>
            </a:xfrm>
            <a:prstGeom prst="roundRect">
              <a:avLst/>
            </a:prstGeom>
            <a:solidFill>
              <a:srgbClr val="F47B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56791" y="2476613"/>
              <a:ext cx="461665" cy="720080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CA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2007</a:t>
              </a:r>
              <a:endParaRPr lang="en-CA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" name="Group 7"/>
          <p:cNvGrpSpPr/>
          <p:nvPr/>
        </p:nvGrpSpPr>
        <p:grpSpPr>
          <a:xfrm>
            <a:off x="1792288" y="2340981"/>
            <a:ext cx="461665" cy="1096403"/>
            <a:chOff x="956791" y="2476613"/>
            <a:chExt cx="461665" cy="1096403"/>
          </a:xfrm>
        </p:grpSpPr>
        <p:sp>
          <p:nvSpPr>
            <p:cNvPr id="9" name="Rounded Rectangle 8"/>
            <p:cNvSpPr/>
            <p:nvPr/>
          </p:nvSpPr>
          <p:spPr>
            <a:xfrm>
              <a:off x="1115616" y="3284984"/>
              <a:ext cx="144016" cy="288032"/>
            </a:xfrm>
            <a:prstGeom prst="roundRect">
              <a:avLst/>
            </a:prstGeom>
            <a:solidFill>
              <a:srgbClr val="F47B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56791" y="2476613"/>
              <a:ext cx="461665" cy="720080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CA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2008</a:t>
              </a:r>
              <a:endParaRPr lang="en-CA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" name="Group 10"/>
          <p:cNvGrpSpPr/>
          <p:nvPr/>
        </p:nvGrpSpPr>
        <p:grpSpPr>
          <a:xfrm>
            <a:off x="2973016" y="2188581"/>
            <a:ext cx="461665" cy="1096403"/>
            <a:chOff x="956791" y="2476613"/>
            <a:chExt cx="461665" cy="1096403"/>
          </a:xfrm>
        </p:grpSpPr>
        <p:sp>
          <p:nvSpPr>
            <p:cNvPr id="12" name="Rounded Rectangle 11"/>
            <p:cNvSpPr/>
            <p:nvPr/>
          </p:nvSpPr>
          <p:spPr>
            <a:xfrm>
              <a:off x="1115616" y="3284984"/>
              <a:ext cx="144016" cy="288032"/>
            </a:xfrm>
            <a:prstGeom prst="roundRect">
              <a:avLst/>
            </a:prstGeom>
            <a:solidFill>
              <a:srgbClr val="F47B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56791" y="2476613"/>
              <a:ext cx="461665" cy="720080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CA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2009</a:t>
              </a:r>
              <a:endParaRPr lang="en-CA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7" name="Group 13"/>
          <p:cNvGrpSpPr/>
          <p:nvPr/>
        </p:nvGrpSpPr>
        <p:grpSpPr>
          <a:xfrm>
            <a:off x="4153744" y="1988840"/>
            <a:ext cx="461665" cy="1096403"/>
            <a:chOff x="956791" y="2476613"/>
            <a:chExt cx="461665" cy="1096403"/>
          </a:xfrm>
        </p:grpSpPr>
        <p:sp>
          <p:nvSpPr>
            <p:cNvPr id="15" name="Rounded Rectangle 14"/>
            <p:cNvSpPr/>
            <p:nvPr/>
          </p:nvSpPr>
          <p:spPr>
            <a:xfrm>
              <a:off x="1115616" y="3284984"/>
              <a:ext cx="144016" cy="288032"/>
            </a:xfrm>
            <a:prstGeom prst="roundRect">
              <a:avLst/>
            </a:prstGeom>
            <a:solidFill>
              <a:srgbClr val="F47B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56791" y="2476613"/>
              <a:ext cx="461665" cy="720080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CA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2010</a:t>
              </a:r>
              <a:endParaRPr lang="en-CA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8" name="Group 16"/>
          <p:cNvGrpSpPr/>
          <p:nvPr/>
        </p:nvGrpSpPr>
        <p:grpSpPr>
          <a:xfrm>
            <a:off x="5334471" y="1900549"/>
            <a:ext cx="461665" cy="1024395"/>
            <a:chOff x="956791" y="2476613"/>
            <a:chExt cx="461665" cy="1024395"/>
          </a:xfrm>
        </p:grpSpPr>
        <p:sp>
          <p:nvSpPr>
            <p:cNvPr id="18" name="Rounded Rectangle 17"/>
            <p:cNvSpPr/>
            <p:nvPr/>
          </p:nvSpPr>
          <p:spPr>
            <a:xfrm>
              <a:off x="1115616" y="3212976"/>
              <a:ext cx="144016" cy="288032"/>
            </a:xfrm>
            <a:prstGeom prst="roundRect">
              <a:avLst/>
            </a:prstGeom>
            <a:solidFill>
              <a:srgbClr val="F47B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56791" y="2476613"/>
              <a:ext cx="461665" cy="720080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CA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2011</a:t>
              </a:r>
              <a:endParaRPr lang="en-CA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1" name="Group 19"/>
          <p:cNvGrpSpPr/>
          <p:nvPr/>
        </p:nvGrpSpPr>
        <p:grpSpPr>
          <a:xfrm>
            <a:off x="75139" y="3528953"/>
            <a:ext cx="1282151" cy="1027566"/>
            <a:chOff x="683568" y="4950184"/>
            <a:chExt cx="1282151" cy="1027566"/>
          </a:xfrm>
        </p:grpSpPr>
        <p:grpSp>
          <p:nvGrpSpPr>
            <p:cNvPr id="14" name="Group 20"/>
            <p:cNvGrpSpPr/>
            <p:nvPr/>
          </p:nvGrpSpPr>
          <p:grpSpPr>
            <a:xfrm>
              <a:off x="683568" y="5229200"/>
              <a:ext cx="1282151" cy="748550"/>
              <a:chOff x="683568" y="5322680"/>
              <a:chExt cx="1282151" cy="748550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683568" y="5322680"/>
                <a:ext cx="9933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1200" b="1" dirty="0" smtClean="0">
                    <a:solidFill>
                      <a:srgbClr val="F47B20"/>
                    </a:solidFill>
                    <a:latin typeface="Trebuchet MS" pitchFamily="34" charset="0"/>
                    <a:ea typeface="Tahoma" pitchFamily="34" charset="0"/>
                    <a:cs typeface="Tahoma" pitchFamily="34" charset="0"/>
                  </a:rPr>
                  <a:t>May 2006</a:t>
                </a:r>
                <a:endParaRPr lang="en-CA" sz="1200" b="1" dirty="0">
                  <a:solidFill>
                    <a:srgbClr val="F47B20"/>
                  </a:solidFill>
                  <a:latin typeface="Trebuchet MS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683568" y="5517232"/>
                <a:ext cx="1282151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CA" sz="1000" dirty="0" smtClean="0">
                    <a:latin typeface="Arial" pitchFamily="34" charset="0"/>
                    <a:cs typeface="Arial" pitchFamily="34" charset="0"/>
                  </a:rPr>
                  <a:t>TIO processes its first non-kiosk transaction</a:t>
                </a:r>
                <a:endParaRPr lang="en-CA" sz="10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22" name="Straight Connector 21"/>
            <p:cNvCxnSpPr/>
            <p:nvPr/>
          </p:nvCxnSpPr>
          <p:spPr>
            <a:xfrm>
              <a:off x="1115616" y="4950184"/>
              <a:ext cx="0" cy="279016"/>
            </a:xfrm>
            <a:prstGeom prst="line">
              <a:avLst/>
            </a:prstGeom>
            <a:ln w="28575">
              <a:solidFill>
                <a:srgbClr val="F47B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24"/>
          <p:cNvGrpSpPr/>
          <p:nvPr/>
        </p:nvGrpSpPr>
        <p:grpSpPr>
          <a:xfrm>
            <a:off x="1861089" y="3397768"/>
            <a:ext cx="1282151" cy="2012975"/>
            <a:chOff x="683568" y="3810887"/>
            <a:chExt cx="1282151" cy="2012975"/>
          </a:xfrm>
        </p:grpSpPr>
        <p:grpSp>
          <p:nvGrpSpPr>
            <p:cNvPr id="20" name="Group 25"/>
            <p:cNvGrpSpPr/>
            <p:nvPr/>
          </p:nvGrpSpPr>
          <p:grpSpPr>
            <a:xfrm>
              <a:off x="683568" y="5229200"/>
              <a:ext cx="1282151" cy="594662"/>
              <a:chOff x="683568" y="5322680"/>
              <a:chExt cx="1282151" cy="594662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683568" y="5322680"/>
                <a:ext cx="9933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1200" b="1" dirty="0" smtClean="0">
                    <a:solidFill>
                      <a:srgbClr val="F47B20"/>
                    </a:solidFill>
                    <a:latin typeface="Trebuchet MS" pitchFamily="34" charset="0"/>
                    <a:ea typeface="Tahoma" pitchFamily="34" charset="0"/>
                    <a:cs typeface="Tahoma" pitchFamily="34" charset="0"/>
                  </a:rPr>
                  <a:t>Feb 2008</a:t>
                </a:r>
                <a:endParaRPr lang="en-CA" sz="1200" b="1" dirty="0">
                  <a:solidFill>
                    <a:srgbClr val="F47B20"/>
                  </a:solidFill>
                  <a:latin typeface="Trebuchet MS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83568" y="5517232"/>
                <a:ext cx="128215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CA" sz="1000" dirty="0" smtClean="0">
                    <a:latin typeface="Arial" pitchFamily="34" charset="0"/>
                    <a:cs typeface="Arial" pitchFamily="34" charset="0"/>
                  </a:rPr>
                  <a:t>TIO processes first API transaction</a:t>
                </a:r>
                <a:endParaRPr lang="en-CA" sz="10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27" name="Straight Connector 26"/>
            <p:cNvCxnSpPr/>
            <p:nvPr/>
          </p:nvCxnSpPr>
          <p:spPr>
            <a:xfrm>
              <a:off x="1043608" y="3810887"/>
              <a:ext cx="0" cy="1418313"/>
            </a:xfrm>
            <a:prstGeom prst="line">
              <a:avLst/>
            </a:prstGeom>
            <a:ln w="28575">
              <a:solidFill>
                <a:srgbClr val="F47B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9"/>
          <p:cNvGrpSpPr/>
          <p:nvPr/>
        </p:nvGrpSpPr>
        <p:grpSpPr>
          <a:xfrm>
            <a:off x="2361155" y="3330230"/>
            <a:ext cx="1282151" cy="873678"/>
            <a:chOff x="683568" y="4950184"/>
            <a:chExt cx="1282151" cy="873678"/>
          </a:xfrm>
        </p:grpSpPr>
        <p:grpSp>
          <p:nvGrpSpPr>
            <p:cNvPr id="25" name="Group 30"/>
            <p:cNvGrpSpPr/>
            <p:nvPr/>
          </p:nvGrpSpPr>
          <p:grpSpPr>
            <a:xfrm>
              <a:off x="683568" y="5229200"/>
              <a:ext cx="1282151" cy="594662"/>
              <a:chOff x="683568" y="5322680"/>
              <a:chExt cx="1282151" cy="594662"/>
            </a:xfrm>
          </p:grpSpPr>
          <p:sp>
            <p:nvSpPr>
              <p:cNvPr id="33" name="TextBox 32"/>
              <p:cNvSpPr txBox="1"/>
              <p:nvPr/>
            </p:nvSpPr>
            <p:spPr>
              <a:xfrm>
                <a:off x="683568" y="5322680"/>
                <a:ext cx="9933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1200" b="1" dirty="0" smtClean="0">
                    <a:solidFill>
                      <a:srgbClr val="F47B20"/>
                    </a:solidFill>
                    <a:latin typeface="Trebuchet MS" pitchFamily="34" charset="0"/>
                    <a:ea typeface="Tahoma" pitchFamily="34" charset="0"/>
                    <a:cs typeface="Tahoma" pitchFamily="34" charset="0"/>
                  </a:rPr>
                  <a:t>Oct 2008</a:t>
                </a:r>
                <a:endParaRPr lang="en-CA" sz="1200" b="1" dirty="0">
                  <a:solidFill>
                    <a:srgbClr val="F47B20"/>
                  </a:solidFill>
                  <a:latin typeface="Trebuchet MS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683568" y="5517232"/>
                <a:ext cx="128215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CA" sz="1000" dirty="0" smtClean="0">
                    <a:latin typeface="Arial" pitchFamily="34" charset="0"/>
                    <a:cs typeface="Arial" pitchFamily="34" charset="0"/>
                  </a:rPr>
                  <a:t>TIO becomes EBITDA profitable</a:t>
                </a:r>
                <a:endParaRPr lang="en-CA" sz="10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32" name="Straight Connector 31"/>
            <p:cNvCxnSpPr/>
            <p:nvPr/>
          </p:nvCxnSpPr>
          <p:spPr>
            <a:xfrm>
              <a:off x="1115616" y="4950184"/>
              <a:ext cx="0" cy="279016"/>
            </a:xfrm>
            <a:prstGeom prst="line">
              <a:avLst/>
            </a:prstGeom>
            <a:ln w="28575">
              <a:solidFill>
                <a:srgbClr val="F47B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34"/>
          <p:cNvGrpSpPr/>
          <p:nvPr/>
        </p:nvGrpSpPr>
        <p:grpSpPr>
          <a:xfrm>
            <a:off x="3158661" y="3199045"/>
            <a:ext cx="1282151" cy="2320751"/>
            <a:chOff x="683568" y="3810887"/>
            <a:chExt cx="1282151" cy="2320751"/>
          </a:xfrm>
        </p:grpSpPr>
        <p:grpSp>
          <p:nvGrpSpPr>
            <p:cNvPr id="30" name="Group 35"/>
            <p:cNvGrpSpPr/>
            <p:nvPr/>
          </p:nvGrpSpPr>
          <p:grpSpPr>
            <a:xfrm>
              <a:off x="683568" y="5229200"/>
              <a:ext cx="1282151" cy="902438"/>
              <a:chOff x="683568" y="5322680"/>
              <a:chExt cx="1282151" cy="902438"/>
            </a:xfrm>
          </p:grpSpPr>
          <p:sp>
            <p:nvSpPr>
              <p:cNvPr id="38" name="TextBox 37"/>
              <p:cNvSpPr txBox="1"/>
              <p:nvPr/>
            </p:nvSpPr>
            <p:spPr>
              <a:xfrm>
                <a:off x="683568" y="5322680"/>
                <a:ext cx="9933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1200" b="1" dirty="0" smtClean="0">
                    <a:solidFill>
                      <a:srgbClr val="F47B20"/>
                    </a:solidFill>
                    <a:latin typeface="Trebuchet MS" pitchFamily="34" charset="0"/>
                    <a:ea typeface="Tahoma" pitchFamily="34" charset="0"/>
                    <a:cs typeface="Tahoma" pitchFamily="34" charset="0"/>
                  </a:rPr>
                  <a:t>Sept 2009</a:t>
                </a:r>
                <a:endParaRPr lang="en-CA" sz="1200" b="1" dirty="0">
                  <a:solidFill>
                    <a:srgbClr val="F47B20"/>
                  </a:solidFill>
                  <a:latin typeface="Trebuchet MS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683568" y="5517232"/>
                <a:ext cx="1282151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CA" sz="1000" dirty="0" smtClean="0">
                    <a:latin typeface="Arial" pitchFamily="34" charset="0"/>
                    <a:cs typeface="Arial" pitchFamily="34" charset="0"/>
                  </a:rPr>
                  <a:t>TIO initiates R&amp;D efforts against multi-channel expansion vision</a:t>
                </a:r>
                <a:endParaRPr lang="en-CA" sz="10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37" name="Straight Connector 36"/>
            <p:cNvCxnSpPr/>
            <p:nvPr/>
          </p:nvCxnSpPr>
          <p:spPr>
            <a:xfrm>
              <a:off x="1115616" y="3810887"/>
              <a:ext cx="0" cy="1418313"/>
            </a:xfrm>
            <a:prstGeom prst="line">
              <a:avLst/>
            </a:prstGeom>
            <a:ln w="28575">
              <a:solidFill>
                <a:srgbClr val="F47B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9"/>
          <p:cNvGrpSpPr/>
          <p:nvPr/>
        </p:nvGrpSpPr>
        <p:grpSpPr>
          <a:xfrm>
            <a:off x="3799736" y="3163448"/>
            <a:ext cx="1282151" cy="873678"/>
            <a:chOff x="683568" y="4950184"/>
            <a:chExt cx="1282151" cy="873678"/>
          </a:xfrm>
        </p:grpSpPr>
        <p:grpSp>
          <p:nvGrpSpPr>
            <p:cNvPr id="35" name="Group 40"/>
            <p:cNvGrpSpPr/>
            <p:nvPr/>
          </p:nvGrpSpPr>
          <p:grpSpPr>
            <a:xfrm>
              <a:off x="683568" y="5229200"/>
              <a:ext cx="1282151" cy="594662"/>
              <a:chOff x="683568" y="5322680"/>
              <a:chExt cx="1282151" cy="594662"/>
            </a:xfrm>
          </p:grpSpPr>
          <p:sp>
            <p:nvSpPr>
              <p:cNvPr id="43" name="TextBox 42"/>
              <p:cNvSpPr txBox="1"/>
              <p:nvPr/>
            </p:nvSpPr>
            <p:spPr>
              <a:xfrm>
                <a:off x="683568" y="5322680"/>
                <a:ext cx="9933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1200" b="1" dirty="0" smtClean="0">
                    <a:solidFill>
                      <a:srgbClr val="F47B20"/>
                    </a:solidFill>
                    <a:latin typeface="Trebuchet MS" pitchFamily="34" charset="0"/>
                    <a:ea typeface="Tahoma" pitchFamily="34" charset="0"/>
                    <a:cs typeface="Tahoma" pitchFamily="34" charset="0"/>
                  </a:rPr>
                  <a:t>Dec 2010</a:t>
                </a:r>
                <a:endParaRPr lang="en-CA" sz="1200" b="1" dirty="0">
                  <a:solidFill>
                    <a:srgbClr val="F47B20"/>
                  </a:solidFill>
                  <a:latin typeface="Trebuchet MS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683568" y="5517232"/>
                <a:ext cx="128215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CA" sz="1000" dirty="0" smtClean="0">
                    <a:latin typeface="Arial" pitchFamily="34" charset="0"/>
                    <a:cs typeface="Arial" pitchFamily="34" charset="0"/>
                  </a:rPr>
                  <a:t>First Mobile transaction</a:t>
                </a:r>
                <a:endParaRPr lang="en-CA" sz="10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42" name="Straight Connector 41"/>
            <p:cNvCxnSpPr/>
            <p:nvPr/>
          </p:nvCxnSpPr>
          <p:spPr>
            <a:xfrm>
              <a:off x="1115616" y="4950184"/>
              <a:ext cx="0" cy="279016"/>
            </a:xfrm>
            <a:prstGeom prst="line">
              <a:avLst/>
            </a:prstGeom>
            <a:ln w="28575">
              <a:solidFill>
                <a:srgbClr val="F47B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44"/>
          <p:cNvGrpSpPr/>
          <p:nvPr/>
        </p:nvGrpSpPr>
        <p:grpSpPr>
          <a:xfrm>
            <a:off x="5050471" y="3021445"/>
            <a:ext cx="1282151" cy="1335342"/>
            <a:chOff x="683568" y="4950184"/>
            <a:chExt cx="1282151" cy="1335342"/>
          </a:xfrm>
        </p:grpSpPr>
        <p:grpSp>
          <p:nvGrpSpPr>
            <p:cNvPr id="40" name="Group 45"/>
            <p:cNvGrpSpPr/>
            <p:nvPr/>
          </p:nvGrpSpPr>
          <p:grpSpPr>
            <a:xfrm>
              <a:off x="683568" y="5229200"/>
              <a:ext cx="1282151" cy="1056326"/>
              <a:chOff x="683568" y="5322680"/>
              <a:chExt cx="1282151" cy="1056326"/>
            </a:xfrm>
          </p:grpSpPr>
          <p:sp>
            <p:nvSpPr>
              <p:cNvPr id="48" name="TextBox 47"/>
              <p:cNvSpPr txBox="1"/>
              <p:nvPr/>
            </p:nvSpPr>
            <p:spPr>
              <a:xfrm>
                <a:off x="683568" y="5322680"/>
                <a:ext cx="9933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1200" b="1" dirty="0" smtClean="0">
                    <a:solidFill>
                      <a:srgbClr val="F47B20"/>
                    </a:solidFill>
                    <a:latin typeface="Trebuchet MS" pitchFamily="34" charset="0"/>
                    <a:ea typeface="Tahoma" pitchFamily="34" charset="0"/>
                    <a:cs typeface="Tahoma" pitchFamily="34" charset="0"/>
                  </a:rPr>
                  <a:t>Today</a:t>
                </a:r>
                <a:endParaRPr lang="en-CA" sz="1200" b="1" dirty="0">
                  <a:solidFill>
                    <a:srgbClr val="F47B20"/>
                  </a:solidFill>
                  <a:latin typeface="Trebuchet MS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683568" y="5517232"/>
                <a:ext cx="1282151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CA" sz="1000" dirty="0" smtClean="0">
                    <a:latin typeface="Arial" pitchFamily="34" charset="0"/>
                    <a:cs typeface="Arial" pitchFamily="34" charset="0"/>
                  </a:rPr>
                  <a:t>First production transaction with native web platform occurs – TIO now live with 4 channels</a:t>
                </a:r>
                <a:endParaRPr lang="en-CA" sz="10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47" name="Straight Connector 46"/>
            <p:cNvCxnSpPr/>
            <p:nvPr/>
          </p:nvCxnSpPr>
          <p:spPr>
            <a:xfrm>
              <a:off x="1115616" y="4950184"/>
              <a:ext cx="0" cy="279016"/>
            </a:xfrm>
            <a:prstGeom prst="line">
              <a:avLst/>
            </a:prstGeom>
            <a:ln w="28575">
              <a:solidFill>
                <a:srgbClr val="F47B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9"/>
          <p:cNvGrpSpPr/>
          <p:nvPr/>
        </p:nvGrpSpPr>
        <p:grpSpPr>
          <a:xfrm>
            <a:off x="6674225" y="2780928"/>
            <a:ext cx="1282151" cy="1335342"/>
            <a:chOff x="683568" y="4950184"/>
            <a:chExt cx="1282151" cy="1335342"/>
          </a:xfrm>
        </p:grpSpPr>
        <p:grpSp>
          <p:nvGrpSpPr>
            <p:cNvPr id="45" name="Group 50"/>
            <p:cNvGrpSpPr/>
            <p:nvPr/>
          </p:nvGrpSpPr>
          <p:grpSpPr>
            <a:xfrm>
              <a:off x="683568" y="5229200"/>
              <a:ext cx="1282151" cy="1056326"/>
              <a:chOff x="683568" y="5322680"/>
              <a:chExt cx="1282151" cy="1056326"/>
            </a:xfrm>
          </p:grpSpPr>
          <p:sp>
            <p:nvSpPr>
              <p:cNvPr id="53" name="TextBox 52"/>
              <p:cNvSpPr txBox="1"/>
              <p:nvPr/>
            </p:nvSpPr>
            <p:spPr>
              <a:xfrm>
                <a:off x="683568" y="5322680"/>
                <a:ext cx="9933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1200" b="1" dirty="0" smtClean="0">
                    <a:solidFill>
                      <a:srgbClr val="F47B20"/>
                    </a:solidFill>
                    <a:latin typeface="Trebuchet MS" pitchFamily="34" charset="0"/>
                    <a:ea typeface="Tahoma" pitchFamily="34" charset="0"/>
                    <a:cs typeface="Tahoma" pitchFamily="34" charset="0"/>
                  </a:rPr>
                  <a:t>2013+</a:t>
                </a:r>
                <a:endParaRPr lang="en-CA" sz="1200" b="1" dirty="0">
                  <a:solidFill>
                    <a:srgbClr val="F47B20"/>
                  </a:solidFill>
                  <a:latin typeface="Trebuchet MS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683568" y="5517232"/>
                <a:ext cx="1282151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CA" sz="1000" dirty="0" smtClean="0">
                    <a:latin typeface="Arial" pitchFamily="34" charset="0"/>
                    <a:cs typeface="Arial" pitchFamily="34" charset="0"/>
                  </a:rPr>
                  <a:t>TIO drives non-transaction revenue with “</a:t>
                </a:r>
                <a:r>
                  <a:rPr lang="en-CA" sz="1000" dirty="0" err="1" smtClean="0">
                    <a:latin typeface="Arial" pitchFamily="34" charset="0"/>
                    <a:cs typeface="Arial" pitchFamily="34" charset="0"/>
                  </a:rPr>
                  <a:t>prosumer</a:t>
                </a:r>
                <a:r>
                  <a:rPr lang="en-CA" sz="1000" dirty="0" smtClean="0">
                    <a:latin typeface="Arial" pitchFamily="34" charset="0"/>
                    <a:cs typeface="Arial" pitchFamily="34" charset="0"/>
                  </a:rPr>
                  <a:t>” services</a:t>
                </a:r>
                <a:endParaRPr lang="en-CA" sz="10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52" name="Straight Connector 51"/>
            <p:cNvCxnSpPr/>
            <p:nvPr/>
          </p:nvCxnSpPr>
          <p:spPr>
            <a:xfrm>
              <a:off x="1115616" y="4950184"/>
              <a:ext cx="0" cy="279016"/>
            </a:xfrm>
            <a:prstGeom prst="line">
              <a:avLst/>
            </a:prstGeom>
            <a:ln w="28575">
              <a:solidFill>
                <a:srgbClr val="F47B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54"/>
          <p:cNvGrpSpPr/>
          <p:nvPr/>
        </p:nvGrpSpPr>
        <p:grpSpPr>
          <a:xfrm>
            <a:off x="6043774" y="2847330"/>
            <a:ext cx="1282152" cy="2166863"/>
            <a:chOff x="683567" y="3810887"/>
            <a:chExt cx="1282152" cy="2166863"/>
          </a:xfrm>
        </p:grpSpPr>
        <p:grpSp>
          <p:nvGrpSpPr>
            <p:cNvPr id="50" name="Group 55"/>
            <p:cNvGrpSpPr/>
            <p:nvPr/>
          </p:nvGrpSpPr>
          <p:grpSpPr>
            <a:xfrm>
              <a:off x="683567" y="5229200"/>
              <a:ext cx="1282152" cy="748550"/>
              <a:chOff x="683567" y="5322680"/>
              <a:chExt cx="1282152" cy="748550"/>
            </a:xfrm>
          </p:grpSpPr>
          <p:sp>
            <p:nvSpPr>
              <p:cNvPr id="58" name="TextBox 57"/>
              <p:cNvSpPr txBox="1"/>
              <p:nvPr/>
            </p:nvSpPr>
            <p:spPr>
              <a:xfrm>
                <a:off x="683567" y="5322680"/>
                <a:ext cx="112051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1200" b="1" dirty="0" smtClean="0">
                    <a:solidFill>
                      <a:srgbClr val="F47B20"/>
                    </a:solidFill>
                    <a:latin typeface="Trebuchet MS" pitchFamily="34" charset="0"/>
                    <a:ea typeface="Tahoma" pitchFamily="34" charset="0"/>
                    <a:cs typeface="Tahoma" pitchFamily="34" charset="0"/>
                  </a:rPr>
                  <a:t>CY Q4 2012</a:t>
                </a:r>
                <a:endParaRPr lang="en-CA" sz="1200" b="1" dirty="0">
                  <a:solidFill>
                    <a:srgbClr val="F47B20"/>
                  </a:solidFill>
                  <a:latin typeface="Trebuchet MS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683568" y="5517232"/>
                <a:ext cx="1282151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CA" sz="1000" dirty="0" smtClean="0">
                    <a:latin typeface="Arial" pitchFamily="34" charset="0"/>
                    <a:cs typeface="Arial" pitchFamily="34" charset="0"/>
                  </a:rPr>
                  <a:t>TIO activates its 1Mth smart TIO profile</a:t>
                </a:r>
                <a:endParaRPr lang="en-CA" sz="10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57" name="Straight Connector 56"/>
            <p:cNvCxnSpPr/>
            <p:nvPr/>
          </p:nvCxnSpPr>
          <p:spPr>
            <a:xfrm>
              <a:off x="1043608" y="3810887"/>
              <a:ext cx="0" cy="1418313"/>
            </a:xfrm>
            <a:prstGeom prst="line">
              <a:avLst/>
            </a:prstGeom>
            <a:ln w="28575">
              <a:solidFill>
                <a:srgbClr val="F47B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0" name="Picture 59" descr="Picture1-pathtoclou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674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72008" y="620688"/>
            <a:ext cx="7236296" cy="7109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ts val="3500"/>
              </a:lnSpc>
            </a:pPr>
            <a:r>
              <a:rPr lang="en-CA" sz="3200" b="1" kern="100" spc="100" dirty="0" smtClean="0">
                <a:solidFill>
                  <a:srgbClr val="F47B2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Revenue, Transactions Climbing</a:t>
            </a:r>
            <a:endParaRPr lang="en-CA" b="1" kern="100" spc="100" dirty="0">
              <a:solidFill>
                <a:srgbClr val="F47B2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880" y="357166"/>
            <a:ext cx="1549592" cy="928694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163" y="1691688"/>
            <a:ext cx="8026593" cy="375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860032" y="5805264"/>
            <a:ext cx="35781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Verdana" pitchFamily="34" charset="0"/>
                <a:cs typeface="Verdana" pitchFamily="34" charset="0"/>
              </a:rPr>
              <a:t>Source: 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Verdana" pitchFamily="34" charset="0"/>
                <a:cs typeface="Verdana" pitchFamily="34" charset="0"/>
              </a:rPr>
              <a:t>Forecast Data from NCP Northland</a:t>
            </a:r>
            <a:endParaRPr lang="en-US" sz="1200" b="1" dirty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135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tio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85763"/>
            <a:ext cx="401637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excla_whi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3" y="381000"/>
            <a:ext cx="1344612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>
          <a:xfrm>
            <a:off x="395536" y="980728"/>
            <a:ext cx="7881938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47B20"/>
                </a:solidFill>
              </a:rPr>
              <a:t>Presentation </a:t>
            </a:r>
            <a:r>
              <a:rPr lang="en-US" b="1" dirty="0" smtClean="0">
                <a:solidFill>
                  <a:srgbClr val="F47B20"/>
                </a:solidFill>
              </a:rPr>
              <a:t>Themes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524000" y="2514600"/>
            <a:ext cx="5715000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18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n"/>
            </a:pPr>
            <a:r>
              <a:rPr lang="en-US" b="1" dirty="0" smtClean="0">
                <a:solidFill>
                  <a:srgbClr val="F47B20"/>
                </a:solidFill>
              </a:rPr>
              <a:t>A little background on myself</a:t>
            </a:r>
          </a:p>
          <a:p>
            <a:pPr eaLnBrk="1" hangingPunct="1">
              <a:lnSpc>
                <a:spcPts val="18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n"/>
            </a:pPr>
            <a:r>
              <a:rPr lang="en-US" b="1" dirty="0" smtClean="0">
                <a:solidFill>
                  <a:srgbClr val="F47B20"/>
                </a:solidFill>
              </a:rPr>
              <a:t>Examples of the pivot</a:t>
            </a:r>
            <a:endParaRPr lang="en-US" b="1" dirty="0" smtClean="0">
              <a:solidFill>
                <a:srgbClr val="F47B20"/>
              </a:solidFill>
            </a:endParaRPr>
          </a:p>
          <a:p>
            <a:pPr eaLnBrk="1" hangingPunct="1">
              <a:lnSpc>
                <a:spcPts val="18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n"/>
            </a:pPr>
            <a:r>
              <a:rPr lang="en-US" b="1" dirty="0" smtClean="0">
                <a:solidFill>
                  <a:srgbClr val="F47B20"/>
                </a:solidFill>
              </a:rPr>
              <a:t>TIO’s Story and Trajectory over the years</a:t>
            </a:r>
            <a:endParaRPr lang="en-US" b="1" dirty="0" smtClean="0">
              <a:solidFill>
                <a:srgbClr val="F47B20"/>
              </a:solidFill>
            </a:endParaRPr>
          </a:p>
          <a:p>
            <a:pPr eaLnBrk="1" hangingPunct="1">
              <a:lnSpc>
                <a:spcPts val="18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n"/>
            </a:pPr>
            <a:r>
              <a:rPr lang="en-US" b="1" dirty="0" smtClean="0">
                <a:solidFill>
                  <a:srgbClr val="F47B20"/>
                </a:solidFill>
              </a:rPr>
              <a:t>Ways to “pivot”</a:t>
            </a:r>
            <a:endParaRPr lang="en-US" b="1" dirty="0" smtClean="0">
              <a:solidFill>
                <a:srgbClr val="F47B20"/>
              </a:solidFill>
            </a:endParaRPr>
          </a:p>
          <a:p>
            <a:pPr eaLnBrk="1" hangingPunct="1">
              <a:lnSpc>
                <a:spcPts val="18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n"/>
            </a:pPr>
            <a:r>
              <a:rPr lang="en-US" b="1" dirty="0" smtClean="0">
                <a:solidFill>
                  <a:srgbClr val="F47B20"/>
                </a:solidFill>
              </a:rPr>
              <a:t>Q </a:t>
            </a:r>
            <a:r>
              <a:rPr lang="en-US" b="1" dirty="0" smtClean="0">
                <a:solidFill>
                  <a:srgbClr val="F47B20"/>
                </a:solidFill>
              </a:rPr>
              <a:t>&amp; A</a:t>
            </a:r>
            <a:endParaRPr lang="en-US" b="1" dirty="0">
              <a:solidFill>
                <a:srgbClr val="F47B20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US" b="1" dirty="0">
              <a:solidFill>
                <a:srgbClr val="F47B20"/>
              </a:solidFill>
            </a:endParaRPr>
          </a:p>
        </p:txBody>
      </p:sp>
      <p:sp>
        <p:nvSpPr>
          <p:cNvPr id="4103" name="Text Box 8"/>
          <p:cNvSpPr txBox="1">
            <a:spLocks noChangeArrowheads="1"/>
          </p:cNvSpPr>
          <p:nvPr/>
        </p:nvSpPr>
        <p:spPr bwMode="auto">
          <a:xfrm rot="-5400000">
            <a:off x="-473075" y="1462088"/>
            <a:ext cx="1647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</a:rPr>
              <a:t>TIO</a:t>
            </a:r>
            <a:r>
              <a:rPr lang="en-US" sz="1400">
                <a:solidFill>
                  <a:schemeClr val="bg1"/>
                </a:solidFill>
              </a:rPr>
              <a:t>  Networks</a:t>
            </a:r>
          </a:p>
        </p:txBody>
      </p:sp>
    </p:spTree>
    <p:extLst>
      <p:ext uri="{BB962C8B-B14F-4D97-AF65-F5344CB8AC3E}">
        <p14:creationId xmlns:p14="http://schemas.microsoft.com/office/powerpoint/2010/main" val="1193125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tio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85763"/>
            <a:ext cx="401637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excla_whi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3" y="381000"/>
            <a:ext cx="1344612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2502024"/>
            <a:ext cx="7881938" cy="1143000"/>
          </a:xfrm>
        </p:spPr>
        <p:txBody>
          <a:bodyPr/>
          <a:lstStyle/>
          <a:p>
            <a:pPr eaLnBrk="1" hangingPunct="1"/>
            <a:r>
              <a:rPr lang="en-US" sz="6600" b="1" dirty="0" smtClean="0">
                <a:solidFill>
                  <a:srgbClr val="F47B20"/>
                </a:solidFill>
              </a:rPr>
              <a:t>Our latest “Pivot”</a:t>
            </a:r>
            <a:br>
              <a:rPr lang="en-US" sz="6600" b="1" dirty="0" smtClean="0">
                <a:solidFill>
                  <a:srgbClr val="F47B20"/>
                </a:solidFill>
              </a:rPr>
            </a:br>
            <a:r>
              <a:rPr lang="en-US" sz="6600" b="1" dirty="0">
                <a:solidFill>
                  <a:srgbClr val="F47B20"/>
                </a:solidFill>
              </a:rPr>
              <a:t/>
            </a:r>
            <a:br>
              <a:rPr lang="en-US" sz="6600" b="1" dirty="0">
                <a:solidFill>
                  <a:srgbClr val="F47B20"/>
                </a:solidFill>
              </a:rPr>
            </a:br>
            <a:r>
              <a:rPr lang="en-US" sz="4800" b="1" dirty="0" smtClean="0">
                <a:solidFill>
                  <a:srgbClr val="F47B20"/>
                </a:solidFill>
              </a:rPr>
              <a:t>Moving from owning a “transaction” to owning a “customer”</a:t>
            </a:r>
            <a:endParaRPr lang="en-US" sz="4800" b="1" u="sng" dirty="0" smtClean="0">
              <a:solidFill>
                <a:srgbClr val="F47B20"/>
              </a:solidFill>
            </a:endParaRPr>
          </a:p>
        </p:txBody>
      </p:sp>
      <p:sp>
        <p:nvSpPr>
          <p:cNvPr id="4103" name="Text Box 8"/>
          <p:cNvSpPr txBox="1">
            <a:spLocks noChangeArrowheads="1"/>
          </p:cNvSpPr>
          <p:nvPr/>
        </p:nvSpPr>
        <p:spPr bwMode="auto">
          <a:xfrm rot="-5400000">
            <a:off x="-473075" y="1462088"/>
            <a:ext cx="1647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</a:rPr>
              <a:t>TIO</a:t>
            </a:r>
            <a:r>
              <a:rPr lang="en-US" sz="1400">
                <a:solidFill>
                  <a:schemeClr val="bg1"/>
                </a:solidFill>
              </a:rPr>
              <a:t>  Networks</a:t>
            </a:r>
          </a:p>
        </p:txBody>
      </p:sp>
    </p:spTree>
    <p:extLst>
      <p:ext uri="{BB962C8B-B14F-4D97-AF65-F5344CB8AC3E}">
        <p14:creationId xmlns:p14="http://schemas.microsoft.com/office/powerpoint/2010/main" val="168635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webmail.infotouch.net/exchange/hamed.shahbazi/Inbox/slides%20competitive%20and%20mytio.EML/1_multipart_xF8FF_2_CLOUD_MYTIO_CUSTOMERANALYSIS.jpg/C58EA28C-18C0-4a97-9AF2-036E93DDAFB3/CLOUD_MYTIO_CUSTOMERANALYSIS.jpg?attach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831" y="77789"/>
            <a:ext cx="8771325" cy="67802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med.shahbazi\AppData\Local\Microsoft\Windows\Temporary Internet Files\Content.Outlook\WI5Y2JVX\WALLET_CLOUD_WALLETCLOU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https://webmail.infotouch.net/exchange/hamed.shahbazi/Inbox/Re:%20Wondering%20if%20you%20can%20throw%20something%20together%20for%20these%202%20this%20am...%20They%20don%27t%20have%20to%20be%20pretty%20:)-2.EML/1_multipart_xF8FF_2_INTERFACEWITH.png/C58EA28C-18C0-4a97-9AF2-036E93DDAFB3/INTERFACEWITH.png?attach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3" y="-26988"/>
            <a:ext cx="9180513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https://webmail.infotouch.net/exchange/hamed.shahbazi/Inbox/Re:%20Wondering%20if%20you%20can%20throw%20something%20together%20for%20these%202%20this%20am...%20They%20don%27t%20have%20to%20be%20pretty%20:)-3.EML/1_multipart_xF8FF_2_wallet_INTERACTS.png/C58EA28C-18C0-4a97-9AF2-036E93DDAFB3/wallet_INTERACTS.png?attach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6988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tio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85763"/>
            <a:ext cx="401637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excla_whi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3" y="381000"/>
            <a:ext cx="1344612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2502024"/>
            <a:ext cx="7881938" cy="1143000"/>
          </a:xfrm>
        </p:spPr>
        <p:txBody>
          <a:bodyPr/>
          <a:lstStyle/>
          <a:p>
            <a:pPr eaLnBrk="1" hangingPunct="1"/>
            <a:r>
              <a:rPr lang="en-US" sz="6600" b="1" dirty="0" smtClean="0">
                <a:solidFill>
                  <a:srgbClr val="F47B20"/>
                </a:solidFill>
              </a:rPr>
              <a:t>Types of Pivots</a:t>
            </a:r>
            <a:endParaRPr lang="en-US" sz="4800" b="1" u="sng" dirty="0" smtClean="0">
              <a:solidFill>
                <a:srgbClr val="F47B20"/>
              </a:solidFill>
            </a:endParaRPr>
          </a:p>
        </p:txBody>
      </p:sp>
      <p:sp>
        <p:nvSpPr>
          <p:cNvPr id="4103" name="Text Box 8"/>
          <p:cNvSpPr txBox="1">
            <a:spLocks noChangeArrowheads="1"/>
          </p:cNvSpPr>
          <p:nvPr/>
        </p:nvSpPr>
        <p:spPr bwMode="auto">
          <a:xfrm rot="-5400000">
            <a:off x="-473075" y="1462088"/>
            <a:ext cx="1647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</a:rPr>
              <a:t>TIO</a:t>
            </a:r>
            <a:r>
              <a:rPr lang="en-US" sz="1400">
                <a:solidFill>
                  <a:schemeClr val="bg1"/>
                </a:solidFill>
              </a:rPr>
              <a:t>  Networks</a:t>
            </a:r>
          </a:p>
        </p:txBody>
      </p:sp>
    </p:spTree>
    <p:extLst>
      <p:ext uri="{BB962C8B-B14F-4D97-AF65-F5344CB8AC3E}">
        <p14:creationId xmlns:p14="http://schemas.microsoft.com/office/powerpoint/2010/main" val="925943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Rectangle 2"/>
          <p:cNvSpPr>
            <a:spLocks noChangeArrowheads="1"/>
          </p:cNvSpPr>
          <p:nvPr/>
        </p:nvSpPr>
        <p:spPr bwMode="auto">
          <a:xfrm>
            <a:off x="609600" y="1066800"/>
            <a:ext cx="8077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latin typeface="Times" pitchFamily="18" charset="0"/>
              <a:cs typeface="ＭＳ Ｐゴシック"/>
            </a:endParaRPr>
          </a:p>
        </p:txBody>
      </p:sp>
      <p:sp>
        <p:nvSpPr>
          <p:cNvPr id="135172" name="Rectangle 3"/>
          <p:cNvSpPr>
            <a:spLocks noChangeArrowheads="1"/>
          </p:cNvSpPr>
          <p:nvPr/>
        </p:nvSpPr>
        <p:spPr bwMode="auto">
          <a:xfrm>
            <a:off x="971600" y="1556792"/>
            <a:ext cx="6672234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Zoom-in pivot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. In this case, what previously was considered a single feature in a product becomes the whole product. </a:t>
            </a:r>
          </a:p>
          <a:p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Zoom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-out pivot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. In the reverse situation, sometimes a single feature is insufficient to support a customer set. In this type of pivot, what was considered the whole product becomes a single feature of a much larger product.</a:t>
            </a:r>
          </a:p>
          <a:p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Customer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segment pivot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. Your product may attract real customers, but not the ones in the original vision. 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2000" dirty="0">
              <a:solidFill>
                <a:schemeClr val="accent6">
                  <a:lumMod val="75000"/>
                </a:schemeClr>
              </a:solidFill>
              <a:cs typeface="ＭＳ Ｐゴシック"/>
            </a:endParaRPr>
          </a:p>
          <a:p>
            <a:r>
              <a:rPr lang="en-US" b="1" dirty="0">
                <a:solidFill>
                  <a:srgbClr val="E46C0A"/>
                </a:solidFill>
              </a:rPr>
              <a:t>Customer need pivot.</a:t>
            </a:r>
            <a:r>
              <a:rPr lang="en-US" dirty="0">
                <a:solidFill>
                  <a:srgbClr val="E46C0A"/>
                </a:solidFill>
              </a:rPr>
              <a:t> Early customer feedback indicates that the problem solved is not very important, or money isn’t available to buy. This requires </a:t>
            </a:r>
            <a:r>
              <a:rPr lang="en-US" dirty="0" smtClean="0">
                <a:solidFill>
                  <a:srgbClr val="E46C0A"/>
                </a:solidFill>
              </a:rPr>
              <a:t>repositioning</a:t>
            </a:r>
          </a:p>
          <a:p>
            <a:endParaRPr lang="en-US" dirty="0">
              <a:solidFill>
                <a:srgbClr val="E46C0A"/>
              </a:solidFill>
              <a:cs typeface="ＭＳ Ｐゴシック"/>
            </a:endParaRPr>
          </a:p>
        </p:txBody>
      </p:sp>
      <p:sp>
        <p:nvSpPr>
          <p:cNvPr id="135174" name="Rectangle 5"/>
          <p:cNvSpPr>
            <a:spLocks noChangeArrowheads="1"/>
          </p:cNvSpPr>
          <p:nvPr/>
        </p:nvSpPr>
        <p:spPr bwMode="auto">
          <a:xfrm>
            <a:off x="6858000" y="2667000"/>
            <a:ext cx="1600200" cy="1828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latin typeface="Times" pitchFamily="18" charset="0"/>
              <a:cs typeface="ＭＳ Ｐゴシック"/>
            </a:endParaRPr>
          </a:p>
        </p:txBody>
      </p:sp>
      <p:sp>
        <p:nvSpPr>
          <p:cNvPr id="135175" name="Text Box 6"/>
          <p:cNvSpPr txBox="1">
            <a:spLocks noChangeArrowheads="1"/>
          </p:cNvSpPr>
          <p:nvPr/>
        </p:nvSpPr>
        <p:spPr bwMode="auto">
          <a:xfrm>
            <a:off x="6324600" y="6461125"/>
            <a:ext cx="2438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latin typeface="Verdana" pitchFamily="34" charset="0"/>
                <a:cs typeface="ＭＳ Ｐゴシック"/>
              </a:rPr>
              <a:t>TSX.V:TNC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234008" y="269776"/>
            <a:ext cx="7010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47B2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Types of Pivots</a:t>
            </a:r>
            <a:r>
              <a:rPr kumimoji="0" lang="en-US" sz="4800" b="1" i="0" u="none" strike="noStrike" kern="0" cap="none" spc="0" normalizeH="0" noProof="0" dirty="0" smtClean="0">
                <a:ln>
                  <a:noFill/>
                </a:ln>
                <a:solidFill>
                  <a:srgbClr val="F47B2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(Eric </a:t>
            </a:r>
            <a:r>
              <a:rPr kumimoji="0" lang="en-US" sz="4800" b="1" i="0" u="none" strike="noStrike" kern="0" cap="none" spc="0" normalizeH="0" noProof="0" dirty="0" err="1" smtClean="0">
                <a:ln>
                  <a:noFill/>
                </a:ln>
                <a:solidFill>
                  <a:srgbClr val="F47B2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Ries</a:t>
            </a:r>
            <a:r>
              <a:rPr kumimoji="0" lang="en-US" sz="4800" b="1" i="0" u="none" strike="noStrike" kern="0" cap="none" spc="0" normalizeH="0" noProof="0" dirty="0" smtClean="0">
                <a:ln>
                  <a:noFill/>
                </a:ln>
                <a:solidFill>
                  <a:srgbClr val="F47B2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en-US" sz="4800" b="1" i="0" u="none" strike="noStrike" kern="0" cap="none" spc="0" normalizeH="0" baseline="0" noProof="0" dirty="0" smtClean="0">
              <a:ln>
                <a:noFill/>
              </a:ln>
              <a:solidFill>
                <a:srgbClr val="F47B2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664624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Rectangle 2"/>
          <p:cNvSpPr>
            <a:spLocks noChangeArrowheads="1"/>
          </p:cNvSpPr>
          <p:nvPr/>
        </p:nvSpPr>
        <p:spPr bwMode="auto">
          <a:xfrm>
            <a:off x="609600" y="1066800"/>
            <a:ext cx="8077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latin typeface="Times" pitchFamily="18" charset="0"/>
              <a:cs typeface="ＭＳ Ｐゴシック"/>
            </a:endParaRPr>
          </a:p>
        </p:txBody>
      </p:sp>
      <p:sp>
        <p:nvSpPr>
          <p:cNvPr id="135172" name="Rectangle 3"/>
          <p:cNvSpPr>
            <a:spLocks noChangeArrowheads="1"/>
          </p:cNvSpPr>
          <p:nvPr/>
        </p:nvSpPr>
        <p:spPr bwMode="auto">
          <a:xfrm>
            <a:off x="971600" y="1556792"/>
            <a:ext cx="6672234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600" b="1" dirty="0">
                <a:solidFill>
                  <a:srgbClr val="E46C0A"/>
                </a:solidFill>
              </a:rPr>
              <a:t>Platform pivot. </a:t>
            </a:r>
            <a:r>
              <a:rPr lang="en-US" sz="1600" dirty="0">
                <a:solidFill>
                  <a:srgbClr val="E46C0A"/>
                </a:solidFill>
              </a:rPr>
              <a:t>This refers to a change from an application to a platform, or vice versa. Many founders envision their solution as a platform for future products, but don’t have a single killer application just </a:t>
            </a:r>
            <a:r>
              <a:rPr lang="en-US" sz="1600" dirty="0" smtClean="0">
                <a:solidFill>
                  <a:srgbClr val="E46C0A"/>
                </a:solidFill>
              </a:rPr>
              <a:t>yet</a:t>
            </a:r>
          </a:p>
          <a:p>
            <a:endParaRPr lang="en-US" sz="1600" dirty="0" smtClean="0">
              <a:solidFill>
                <a:srgbClr val="E46C0A"/>
              </a:solidFill>
              <a:cs typeface="ＭＳ Ｐゴシック"/>
            </a:endParaRPr>
          </a:p>
          <a:p>
            <a:r>
              <a:rPr lang="en-US" sz="1600" b="1" dirty="0">
                <a:solidFill>
                  <a:srgbClr val="E46C0A"/>
                </a:solidFill>
              </a:rPr>
              <a:t>Business architecture pivot.</a:t>
            </a:r>
            <a:r>
              <a:rPr lang="en-US" sz="1600" dirty="0">
                <a:solidFill>
                  <a:srgbClr val="E46C0A"/>
                </a:solidFill>
              </a:rPr>
              <a:t> Geoffrey Moore, many years ago, observed that there are two major business architectures: high margin, low volume (complex systems model), or low margin, high volume (volume operations model). You can’t do both at the same time</a:t>
            </a:r>
            <a:r>
              <a:rPr lang="en-US" sz="1600" dirty="0" smtClean="0">
                <a:solidFill>
                  <a:srgbClr val="E46C0A"/>
                </a:solidFill>
              </a:rPr>
              <a:t>.</a:t>
            </a:r>
          </a:p>
          <a:p>
            <a:endParaRPr lang="en-US" sz="1600" dirty="0" smtClean="0">
              <a:solidFill>
                <a:srgbClr val="E46C0A"/>
              </a:solidFill>
              <a:cs typeface="ＭＳ Ｐゴシック"/>
            </a:endParaRPr>
          </a:p>
          <a:p>
            <a:r>
              <a:rPr lang="en-US" sz="1600" b="1" dirty="0">
                <a:solidFill>
                  <a:srgbClr val="E46C0A"/>
                </a:solidFill>
              </a:rPr>
              <a:t>Value capture pivot.</a:t>
            </a:r>
            <a:r>
              <a:rPr lang="en-US" sz="1600" dirty="0">
                <a:solidFill>
                  <a:srgbClr val="E46C0A"/>
                </a:solidFill>
              </a:rPr>
              <a:t> This refers to the monetization or revenue model. Changes to the way a startup captures value can have far-reaching consequences for business, product, and marketing strategies. The “free” model doesn’t capture much value.</a:t>
            </a:r>
            <a:endParaRPr lang="en-US" sz="1600" dirty="0">
              <a:solidFill>
                <a:srgbClr val="E46C0A"/>
              </a:solidFill>
              <a:cs typeface="ＭＳ Ｐゴシック"/>
            </a:endParaRPr>
          </a:p>
          <a:p>
            <a:endParaRPr lang="en-US" sz="1600" dirty="0" smtClean="0">
              <a:solidFill>
                <a:srgbClr val="E46C0A"/>
              </a:solidFill>
              <a:cs typeface="ＭＳ Ｐゴシック"/>
            </a:endParaRPr>
          </a:p>
          <a:p>
            <a:r>
              <a:rPr lang="en-US" sz="1600" b="1" dirty="0">
                <a:solidFill>
                  <a:srgbClr val="E46C0A"/>
                </a:solidFill>
              </a:rPr>
              <a:t>Channel pivot. </a:t>
            </a:r>
            <a:r>
              <a:rPr lang="en-US" sz="1600" dirty="0">
                <a:solidFill>
                  <a:srgbClr val="E46C0A"/>
                </a:solidFill>
              </a:rPr>
              <a:t>In sales terminology, the mechanism by which a company delivers it product to customers is called the sales channel or distribution channel. </a:t>
            </a:r>
          </a:p>
          <a:p>
            <a:endParaRPr lang="en-US" sz="1600" dirty="0">
              <a:solidFill>
                <a:srgbClr val="E46C0A"/>
              </a:solidFill>
              <a:cs typeface="ＭＳ Ｐゴシック"/>
            </a:endParaRPr>
          </a:p>
          <a:p>
            <a:endParaRPr lang="en-US" sz="1600" dirty="0">
              <a:solidFill>
                <a:srgbClr val="E46C0A"/>
              </a:solidFill>
              <a:cs typeface="ＭＳ Ｐゴシック"/>
            </a:endParaRPr>
          </a:p>
        </p:txBody>
      </p:sp>
      <p:sp>
        <p:nvSpPr>
          <p:cNvPr id="135174" name="Rectangle 5"/>
          <p:cNvSpPr>
            <a:spLocks noChangeArrowheads="1"/>
          </p:cNvSpPr>
          <p:nvPr/>
        </p:nvSpPr>
        <p:spPr bwMode="auto">
          <a:xfrm>
            <a:off x="6858000" y="2667000"/>
            <a:ext cx="1600200" cy="1828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latin typeface="Times" pitchFamily="18" charset="0"/>
              <a:cs typeface="ＭＳ Ｐゴシック"/>
            </a:endParaRPr>
          </a:p>
        </p:txBody>
      </p:sp>
      <p:sp>
        <p:nvSpPr>
          <p:cNvPr id="135175" name="Text Box 6"/>
          <p:cNvSpPr txBox="1">
            <a:spLocks noChangeArrowheads="1"/>
          </p:cNvSpPr>
          <p:nvPr/>
        </p:nvSpPr>
        <p:spPr bwMode="auto">
          <a:xfrm>
            <a:off x="6324600" y="6461125"/>
            <a:ext cx="2438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latin typeface="Verdana" pitchFamily="34" charset="0"/>
                <a:cs typeface="ＭＳ Ｐゴシック"/>
              </a:rPr>
              <a:t>TSX.V:TNC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234008" y="269776"/>
            <a:ext cx="7010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47B2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Types of Pivots</a:t>
            </a:r>
            <a:r>
              <a:rPr kumimoji="0" lang="en-US" sz="4800" b="1" i="0" u="none" strike="noStrike" kern="0" cap="none" spc="0" normalizeH="0" noProof="0" dirty="0" smtClean="0">
                <a:ln>
                  <a:noFill/>
                </a:ln>
                <a:solidFill>
                  <a:srgbClr val="F47B2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(Eric </a:t>
            </a:r>
            <a:r>
              <a:rPr kumimoji="0" lang="en-US" sz="4800" b="1" i="0" u="none" strike="noStrike" kern="0" cap="none" spc="0" normalizeH="0" noProof="0" dirty="0" err="1" smtClean="0">
                <a:ln>
                  <a:noFill/>
                </a:ln>
                <a:solidFill>
                  <a:srgbClr val="F47B2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Ries</a:t>
            </a:r>
            <a:r>
              <a:rPr kumimoji="0" lang="en-US" sz="4800" b="1" i="0" u="none" strike="noStrike" kern="0" cap="none" spc="0" normalizeH="0" noProof="0" dirty="0" smtClean="0">
                <a:ln>
                  <a:noFill/>
                </a:ln>
                <a:solidFill>
                  <a:srgbClr val="F47B2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en-US" sz="4800" b="1" i="0" u="none" strike="noStrike" kern="0" cap="none" spc="0" normalizeH="0" baseline="0" noProof="0" dirty="0" smtClean="0">
              <a:ln>
                <a:noFill/>
              </a:ln>
              <a:solidFill>
                <a:srgbClr val="F47B2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865780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Rectangle 2"/>
          <p:cNvSpPr>
            <a:spLocks noChangeArrowheads="1"/>
          </p:cNvSpPr>
          <p:nvPr/>
        </p:nvSpPr>
        <p:spPr bwMode="auto">
          <a:xfrm>
            <a:off x="609600" y="1066800"/>
            <a:ext cx="8077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latin typeface="Times" pitchFamily="18" charset="0"/>
              <a:cs typeface="ＭＳ Ｐゴシック"/>
            </a:endParaRPr>
          </a:p>
        </p:txBody>
      </p:sp>
      <p:sp>
        <p:nvSpPr>
          <p:cNvPr id="135172" name="Rectangle 3"/>
          <p:cNvSpPr>
            <a:spLocks noChangeArrowheads="1"/>
          </p:cNvSpPr>
          <p:nvPr/>
        </p:nvSpPr>
        <p:spPr bwMode="auto">
          <a:xfrm>
            <a:off x="971600" y="1556792"/>
            <a:ext cx="6672234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600" dirty="0">
              <a:solidFill>
                <a:srgbClr val="E46C0A"/>
              </a:solidFill>
            </a:endParaRPr>
          </a:p>
          <a:p>
            <a:r>
              <a:rPr lang="en-US" sz="1600" b="1" dirty="0" smtClean="0">
                <a:solidFill>
                  <a:srgbClr val="E46C0A"/>
                </a:solidFill>
              </a:rPr>
              <a:t>Technology pivot.</a:t>
            </a:r>
            <a:r>
              <a:rPr lang="en-US" sz="1600" dirty="0" smtClean="0">
                <a:solidFill>
                  <a:srgbClr val="E46C0A"/>
                </a:solidFill>
              </a:rPr>
              <a:t> Sometimes a startup discovers a way to achieve the same solution by using a completely different technology. This is most relevant if the new technology can provide superior price and/or performance to improve competitive posture.</a:t>
            </a:r>
          </a:p>
          <a:p>
            <a:endParaRPr lang="en-US" sz="1600" dirty="0">
              <a:solidFill>
                <a:srgbClr val="E46C0A"/>
              </a:solidFill>
            </a:endParaRPr>
          </a:p>
          <a:p>
            <a:r>
              <a:rPr lang="en-US" sz="1600" b="1" dirty="0">
                <a:solidFill>
                  <a:srgbClr val="E46C0A"/>
                </a:solidFill>
              </a:rPr>
              <a:t>Engine of growth pivot.</a:t>
            </a:r>
            <a:r>
              <a:rPr lang="en-US" sz="1600" dirty="0">
                <a:solidFill>
                  <a:srgbClr val="E46C0A"/>
                </a:solidFill>
              </a:rPr>
              <a:t> Most startups these days use one of three primary growth engines: the viral, sticky, and paid growth models. Picking the right model can dramatically affect the speed and profitability of growth.</a:t>
            </a:r>
            <a:endParaRPr lang="en-US" sz="1600" dirty="0" smtClean="0">
              <a:solidFill>
                <a:srgbClr val="E46C0A"/>
              </a:solidFill>
            </a:endParaRPr>
          </a:p>
          <a:p>
            <a:endParaRPr lang="en-US" sz="1600" dirty="0">
              <a:solidFill>
                <a:srgbClr val="E46C0A"/>
              </a:solidFill>
            </a:endParaRPr>
          </a:p>
          <a:p>
            <a:endParaRPr lang="en-US" sz="1600" dirty="0" smtClean="0">
              <a:solidFill>
                <a:srgbClr val="E46C0A"/>
              </a:solidFill>
            </a:endParaRPr>
          </a:p>
          <a:p>
            <a:endParaRPr lang="en-US" sz="1600" dirty="0">
              <a:solidFill>
                <a:srgbClr val="E46C0A"/>
              </a:solidFill>
              <a:cs typeface="ＭＳ Ｐゴシック"/>
            </a:endParaRPr>
          </a:p>
          <a:p>
            <a:endParaRPr lang="en-US" sz="1600" dirty="0">
              <a:solidFill>
                <a:srgbClr val="E46C0A"/>
              </a:solidFill>
              <a:cs typeface="ＭＳ Ｐゴシック"/>
            </a:endParaRPr>
          </a:p>
        </p:txBody>
      </p:sp>
      <p:sp>
        <p:nvSpPr>
          <p:cNvPr id="135174" name="Rectangle 5"/>
          <p:cNvSpPr>
            <a:spLocks noChangeArrowheads="1"/>
          </p:cNvSpPr>
          <p:nvPr/>
        </p:nvSpPr>
        <p:spPr bwMode="auto">
          <a:xfrm>
            <a:off x="6858000" y="2667000"/>
            <a:ext cx="1600200" cy="1828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latin typeface="Times" pitchFamily="18" charset="0"/>
              <a:cs typeface="ＭＳ Ｐゴシック"/>
            </a:endParaRPr>
          </a:p>
        </p:txBody>
      </p:sp>
      <p:sp>
        <p:nvSpPr>
          <p:cNvPr id="135175" name="Text Box 6"/>
          <p:cNvSpPr txBox="1">
            <a:spLocks noChangeArrowheads="1"/>
          </p:cNvSpPr>
          <p:nvPr/>
        </p:nvSpPr>
        <p:spPr bwMode="auto">
          <a:xfrm>
            <a:off x="6324600" y="6461125"/>
            <a:ext cx="2438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latin typeface="Verdana" pitchFamily="34" charset="0"/>
                <a:cs typeface="ＭＳ Ｐゴシック"/>
              </a:rPr>
              <a:t>TSX.V:TNC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234008" y="269776"/>
            <a:ext cx="7010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47B2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Types of Pivots</a:t>
            </a:r>
            <a:r>
              <a:rPr kumimoji="0" lang="en-US" sz="4800" b="1" i="0" u="none" strike="noStrike" kern="0" cap="none" spc="0" normalizeH="0" noProof="0" dirty="0" smtClean="0">
                <a:ln>
                  <a:noFill/>
                </a:ln>
                <a:solidFill>
                  <a:srgbClr val="F47B2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(Eric </a:t>
            </a:r>
            <a:r>
              <a:rPr kumimoji="0" lang="en-US" sz="4800" b="1" i="0" u="none" strike="noStrike" kern="0" cap="none" spc="0" normalizeH="0" noProof="0" dirty="0" err="1" smtClean="0">
                <a:ln>
                  <a:noFill/>
                </a:ln>
                <a:solidFill>
                  <a:srgbClr val="F47B2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Ries</a:t>
            </a:r>
            <a:r>
              <a:rPr kumimoji="0" lang="en-US" sz="4800" b="1" i="0" u="none" strike="noStrike" kern="0" cap="none" spc="0" normalizeH="0" noProof="0" dirty="0" smtClean="0">
                <a:ln>
                  <a:noFill/>
                </a:ln>
                <a:solidFill>
                  <a:srgbClr val="F47B2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en-US" sz="4800" b="1" i="0" u="none" strike="noStrike" kern="0" cap="none" spc="0" normalizeH="0" baseline="0" noProof="0" dirty="0" smtClean="0">
              <a:ln>
                <a:noFill/>
              </a:ln>
              <a:solidFill>
                <a:srgbClr val="F47B2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980303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tio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85763"/>
            <a:ext cx="401637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excla_whi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3" y="381000"/>
            <a:ext cx="1344612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2502024"/>
            <a:ext cx="7881938" cy="1143000"/>
          </a:xfrm>
        </p:spPr>
        <p:txBody>
          <a:bodyPr/>
          <a:lstStyle/>
          <a:p>
            <a:pPr eaLnBrk="1" hangingPunct="1"/>
            <a:r>
              <a:rPr lang="en-US" sz="4800" b="1" dirty="0" smtClean="0">
                <a:solidFill>
                  <a:srgbClr val="F47B20"/>
                </a:solidFill>
              </a:rPr>
              <a:t>Pivot vs</a:t>
            </a:r>
            <a:r>
              <a:rPr lang="en-US" sz="4800" b="1" dirty="0" smtClean="0">
                <a:solidFill>
                  <a:srgbClr val="F47B20"/>
                </a:solidFill>
              </a:rPr>
              <a:t>. Perseverance</a:t>
            </a:r>
            <a:br>
              <a:rPr lang="en-US" sz="4800" b="1" dirty="0" smtClean="0">
                <a:solidFill>
                  <a:srgbClr val="F47B20"/>
                </a:solidFill>
              </a:rPr>
            </a:br>
            <a:endParaRPr lang="en-US" sz="3600" b="1" u="sng" dirty="0" smtClean="0">
              <a:solidFill>
                <a:srgbClr val="F47B20"/>
              </a:solidFill>
            </a:endParaRPr>
          </a:p>
        </p:txBody>
      </p:sp>
      <p:sp>
        <p:nvSpPr>
          <p:cNvPr id="4103" name="Text Box 8"/>
          <p:cNvSpPr txBox="1">
            <a:spLocks noChangeArrowheads="1"/>
          </p:cNvSpPr>
          <p:nvPr/>
        </p:nvSpPr>
        <p:spPr bwMode="auto">
          <a:xfrm rot="-5400000">
            <a:off x="-473075" y="1462088"/>
            <a:ext cx="1647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</a:rPr>
              <a:t>TIO</a:t>
            </a:r>
            <a:r>
              <a:rPr lang="en-US" sz="1400">
                <a:solidFill>
                  <a:schemeClr val="bg1"/>
                </a:solidFill>
              </a:rPr>
              <a:t>  Networks</a:t>
            </a:r>
          </a:p>
        </p:txBody>
      </p:sp>
    </p:spTree>
    <p:extLst>
      <p:ext uri="{BB962C8B-B14F-4D97-AF65-F5344CB8AC3E}">
        <p14:creationId xmlns:p14="http://schemas.microsoft.com/office/powerpoint/2010/main" val="4108551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Rectangle 2"/>
          <p:cNvSpPr>
            <a:spLocks noChangeArrowheads="1"/>
          </p:cNvSpPr>
          <p:nvPr/>
        </p:nvSpPr>
        <p:spPr bwMode="auto">
          <a:xfrm>
            <a:off x="609600" y="1066800"/>
            <a:ext cx="8077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latin typeface="Times" pitchFamily="18" charset="0"/>
              <a:cs typeface="ＭＳ Ｐゴシック"/>
            </a:endParaRPr>
          </a:p>
        </p:txBody>
      </p:sp>
      <p:sp>
        <p:nvSpPr>
          <p:cNvPr id="135172" name="Rectangle 3"/>
          <p:cNvSpPr>
            <a:spLocks noChangeArrowheads="1"/>
          </p:cNvSpPr>
          <p:nvPr/>
        </p:nvSpPr>
        <p:spPr bwMode="auto">
          <a:xfrm>
            <a:off x="-304800" y="1428736"/>
            <a:ext cx="7948634" cy="5797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0" lvl="2" indent="-228600" eaLnBrk="0" hangingPunct="0">
              <a:spcAft>
                <a:spcPct val="65000"/>
              </a:spcAft>
              <a:buFontTx/>
              <a:buChar char="•"/>
            </a:pPr>
            <a:r>
              <a:rPr lang="en-US" b="1" dirty="0" smtClean="0">
                <a:solidFill>
                  <a:srgbClr val="F47B20"/>
                </a:solidFill>
                <a:cs typeface="ＭＳ Ｐゴシック"/>
              </a:rPr>
              <a:t>Founder </a:t>
            </a:r>
            <a:r>
              <a:rPr lang="en-US" b="1" dirty="0">
                <a:solidFill>
                  <a:srgbClr val="F47B20"/>
                </a:solidFill>
                <a:cs typeface="ＭＳ Ｐゴシック"/>
              </a:rPr>
              <a:t>and President &amp; CEO of TIO </a:t>
            </a:r>
            <a:r>
              <a:rPr lang="en-US" b="1" dirty="0" smtClean="0">
                <a:solidFill>
                  <a:srgbClr val="F47B20"/>
                </a:solidFill>
                <a:cs typeface="ＭＳ Ｐゴシック"/>
              </a:rPr>
              <a:t>Networks</a:t>
            </a:r>
            <a:endParaRPr lang="en-US" b="1" dirty="0">
              <a:solidFill>
                <a:srgbClr val="F47B20"/>
              </a:solidFill>
              <a:cs typeface="ＭＳ Ｐゴシック"/>
            </a:endParaRPr>
          </a:p>
          <a:p>
            <a:pPr marL="1143000" lvl="2" indent="-228600" eaLnBrk="0" hangingPunct="0">
              <a:spcAft>
                <a:spcPct val="65000"/>
              </a:spcAft>
              <a:buFontTx/>
              <a:buChar char="•"/>
            </a:pPr>
            <a:r>
              <a:rPr lang="en-US" b="1" dirty="0">
                <a:solidFill>
                  <a:srgbClr val="F47B20"/>
                </a:solidFill>
                <a:cs typeface="ＭＳ Ｐゴシック"/>
              </a:rPr>
              <a:t>Winner of BIV’s 40 under 40 award</a:t>
            </a:r>
          </a:p>
          <a:p>
            <a:pPr marL="1143000" lvl="2" indent="-228600" eaLnBrk="0" hangingPunct="0">
              <a:spcAft>
                <a:spcPct val="65000"/>
              </a:spcAft>
              <a:buFontTx/>
              <a:buChar char="•"/>
            </a:pPr>
            <a:r>
              <a:rPr lang="en-US" b="1" dirty="0">
                <a:solidFill>
                  <a:srgbClr val="F47B20"/>
                </a:solidFill>
                <a:cs typeface="ＭＳ Ｐゴシック"/>
              </a:rPr>
              <a:t>Recognized as a Fast 50 </a:t>
            </a:r>
            <a:r>
              <a:rPr lang="en-US" b="1" dirty="0" smtClean="0">
                <a:solidFill>
                  <a:srgbClr val="F47B20"/>
                </a:solidFill>
                <a:cs typeface="ＭＳ Ｐゴシック"/>
              </a:rPr>
              <a:t>or </a:t>
            </a:r>
            <a:r>
              <a:rPr lang="en-US" b="1" dirty="0" smtClean="0">
                <a:solidFill>
                  <a:srgbClr val="F47B20"/>
                </a:solidFill>
                <a:cs typeface="ＭＳ Ｐゴシック"/>
              </a:rPr>
              <a:t>Fast </a:t>
            </a:r>
            <a:r>
              <a:rPr lang="en-US" b="1" dirty="0">
                <a:solidFill>
                  <a:srgbClr val="F47B20"/>
                </a:solidFill>
                <a:cs typeface="ＭＳ Ｐゴシック"/>
              </a:rPr>
              <a:t>500 </a:t>
            </a:r>
            <a:r>
              <a:rPr lang="en-US" b="1" dirty="0" smtClean="0">
                <a:solidFill>
                  <a:srgbClr val="F47B20"/>
                </a:solidFill>
                <a:cs typeface="ＭＳ Ｐゴシック"/>
              </a:rPr>
              <a:t>CEO </a:t>
            </a:r>
            <a:r>
              <a:rPr lang="en-US" b="1" dirty="0" smtClean="0">
                <a:solidFill>
                  <a:srgbClr val="F47B20"/>
                </a:solidFill>
                <a:cs typeface="ＭＳ Ｐゴシック"/>
              </a:rPr>
              <a:t>5x</a:t>
            </a:r>
            <a:endParaRPr lang="en-US" b="1" dirty="0">
              <a:solidFill>
                <a:srgbClr val="F47B20"/>
              </a:solidFill>
              <a:cs typeface="ＭＳ Ｐゴシック"/>
            </a:endParaRPr>
          </a:p>
          <a:p>
            <a:pPr marL="1143000" lvl="2" indent="-228600" eaLnBrk="0" hangingPunct="0">
              <a:spcAft>
                <a:spcPct val="65000"/>
              </a:spcAft>
              <a:buFontTx/>
              <a:buChar char="•"/>
            </a:pPr>
            <a:r>
              <a:rPr lang="en-US" b="1" dirty="0">
                <a:solidFill>
                  <a:srgbClr val="F47B20"/>
                </a:solidFill>
                <a:cs typeface="ＭＳ Ｐゴシック"/>
              </a:rPr>
              <a:t>Was recognized as a Profit 100 CEO </a:t>
            </a:r>
            <a:r>
              <a:rPr lang="en-US" b="1" dirty="0" smtClean="0">
                <a:solidFill>
                  <a:srgbClr val="F47B20"/>
                </a:solidFill>
                <a:cs typeface="ＭＳ Ｐゴシック"/>
              </a:rPr>
              <a:t>4x</a:t>
            </a:r>
            <a:endParaRPr lang="en-US" b="1" dirty="0">
              <a:solidFill>
                <a:srgbClr val="F47B20"/>
              </a:solidFill>
              <a:cs typeface="ＭＳ Ｐゴシック"/>
            </a:endParaRPr>
          </a:p>
          <a:p>
            <a:pPr marL="1143000" lvl="2" indent="-228600" eaLnBrk="0" hangingPunct="0">
              <a:spcAft>
                <a:spcPct val="65000"/>
              </a:spcAft>
              <a:buFontTx/>
              <a:buChar char="•"/>
            </a:pPr>
            <a:r>
              <a:rPr lang="en-US" b="1" dirty="0">
                <a:solidFill>
                  <a:srgbClr val="F47B20"/>
                </a:solidFill>
                <a:cs typeface="ＭＳ Ｐゴシック"/>
              </a:rPr>
              <a:t>Was inducted into Profit 100’s “Hall of Fame” for being the youngest CEO on the Profit 100 list in 2003</a:t>
            </a:r>
          </a:p>
          <a:p>
            <a:pPr marL="1143000" lvl="2" indent="-228600" eaLnBrk="0" hangingPunct="0">
              <a:spcAft>
                <a:spcPct val="65000"/>
              </a:spcAft>
              <a:buFontTx/>
              <a:buChar char="•"/>
            </a:pPr>
            <a:r>
              <a:rPr lang="en-US" b="1" dirty="0">
                <a:solidFill>
                  <a:srgbClr val="F47B20"/>
                </a:solidFill>
                <a:cs typeface="ＭＳ Ｐゴシック"/>
              </a:rPr>
              <a:t>Raised </a:t>
            </a:r>
            <a:r>
              <a:rPr lang="en-US" b="1" dirty="0" err="1">
                <a:solidFill>
                  <a:srgbClr val="F47B20"/>
                </a:solidFill>
                <a:cs typeface="ＭＳ Ｐゴシック"/>
              </a:rPr>
              <a:t>approx</a:t>
            </a:r>
            <a:r>
              <a:rPr lang="en-US" b="1" dirty="0">
                <a:solidFill>
                  <a:srgbClr val="F47B20"/>
                </a:solidFill>
                <a:cs typeface="ＭＳ Ｐゴシック"/>
              </a:rPr>
              <a:t> </a:t>
            </a:r>
            <a:r>
              <a:rPr lang="en-US" b="1" dirty="0" smtClean="0">
                <a:solidFill>
                  <a:srgbClr val="F47B20"/>
                </a:solidFill>
                <a:cs typeface="ＭＳ Ｐゴシック"/>
              </a:rPr>
              <a:t>$30M+ </a:t>
            </a:r>
            <a:r>
              <a:rPr lang="en-US" b="1" dirty="0">
                <a:solidFill>
                  <a:srgbClr val="F47B20"/>
                </a:solidFill>
                <a:cs typeface="ＭＳ Ｐゴシック"/>
              </a:rPr>
              <a:t>worth of Venture Capital from major Canadian and US institutions including </a:t>
            </a:r>
            <a:r>
              <a:rPr lang="en-US" b="1" dirty="0" smtClean="0">
                <a:solidFill>
                  <a:srgbClr val="F47B20"/>
                </a:solidFill>
                <a:cs typeface="ＭＳ Ｐゴシック"/>
              </a:rPr>
              <a:t>Hewlett Packard, </a:t>
            </a:r>
            <a:r>
              <a:rPr lang="en-US" b="1" dirty="0">
                <a:solidFill>
                  <a:srgbClr val="F47B20"/>
                </a:solidFill>
                <a:cs typeface="ＭＳ Ｐゴシック"/>
              </a:rPr>
              <a:t>AGF Funds, Scotia Bank, Shore Bank etc…</a:t>
            </a:r>
          </a:p>
        </p:txBody>
      </p:sp>
      <p:sp>
        <p:nvSpPr>
          <p:cNvPr id="135174" name="Rectangle 5"/>
          <p:cNvSpPr>
            <a:spLocks noChangeArrowheads="1"/>
          </p:cNvSpPr>
          <p:nvPr/>
        </p:nvSpPr>
        <p:spPr bwMode="auto">
          <a:xfrm>
            <a:off x="6858000" y="2667000"/>
            <a:ext cx="1600200" cy="1828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latin typeface="Times" pitchFamily="18" charset="0"/>
              <a:cs typeface="ＭＳ Ｐゴシック"/>
            </a:endParaRPr>
          </a:p>
        </p:txBody>
      </p:sp>
      <p:sp>
        <p:nvSpPr>
          <p:cNvPr id="135175" name="Text Box 6"/>
          <p:cNvSpPr txBox="1">
            <a:spLocks noChangeArrowheads="1"/>
          </p:cNvSpPr>
          <p:nvPr/>
        </p:nvSpPr>
        <p:spPr bwMode="auto">
          <a:xfrm>
            <a:off x="6324600" y="6461125"/>
            <a:ext cx="2438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latin typeface="Verdana" pitchFamily="34" charset="0"/>
                <a:cs typeface="ＭＳ Ｐゴシック"/>
              </a:rPr>
              <a:t>TSX.V:TNC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133600" y="71422"/>
            <a:ext cx="7010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47B2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Quick Highlights on me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tio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85763"/>
            <a:ext cx="401637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excla_whi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3" y="381000"/>
            <a:ext cx="1344612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2502024"/>
            <a:ext cx="7881938" cy="1143000"/>
          </a:xfrm>
        </p:spPr>
        <p:txBody>
          <a:bodyPr/>
          <a:lstStyle/>
          <a:p>
            <a:pPr eaLnBrk="1" hangingPunct="1"/>
            <a:r>
              <a:rPr lang="en-US" sz="5400" b="1" dirty="0" smtClean="0">
                <a:solidFill>
                  <a:srgbClr val="F47B20"/>
                </a:solidFill>
              </a:rPr>
              <a:t>Pivots don’t ensure success BUT at times, they will keep you in business!</a:t>
            </a:r>
            <a:br>
              <a:rPr lang="en-US" sz="5400" b="1" dirty="0" smtClean="0">
                <a:solidFill>
                  <a:srgbClr val="F47B20"/>
                </a:solidFill>
              </a:rPr>
            </a:br>
            <a:r>
              <a:rPr lang="en-US" sz="5400" b="1" dirty="0" smtClean="0">
                <a:solidFill>
                  <a:srgbClr val="F47B20"/>
                </a:solidFill>
              </a:rPr>
              <a:t>  </a:t>
            </a:r>
            <a:r>
              <a:rPr lang="en-US" sz="5400" b="1" dirty="0" smtClean="0">
                <a:solidFill>
                  <a:srgbClr val="F47B20"/>
                </a:solidFill>
              </a:rPr>
              <a:t/>
            </a:r>
            <a:br>
              <a:rPr lang="en-US" sz="5400" b="1" dirty="0" smtClean="0">
                <a:solidFill>
                  <a:srgbClr val="F47B20"/>
                </a:solidFill>
              </a:rPr>
            </a:br>
            <a:r>
              <a:rPr lang="en-US" sz="5400" b="1" dirty="0" smtClean="0">
                <a:solidFill>
                  <a:srgbClr val="F47B20"/>
                </a:solidFill>
              </a:rPr>
              <a:t>There are other factors to meeting success</a:t>
            </a:r>
            <a:endParaRPr lang="en-US" sz="4000" b="1" u="sng" dirty="0" smtClean="0">
              <a:solidFill>
                <a:srgbClr val="F47B20"/>
              </a:solidFill>
            </a:endParaRPr>
          </a:p>
        </p:txBody>
      </p:sp>
      <p:sp>
        <p:nvSpPr>
          <p:cNvPr id="4103" name="Text Box 8"/>
          <p:cNvSpPr txBox="1">
            <a:spLocks noChangeArrowheads="1"/>
          </p:cNvSpPr>
          <p:nvPr/>
        </p:nvSpPr>
        <p:spPr bwMode="auto">
          <a:xfrm rot="-5400000">
            <a:off x="-473075" y="1462088"/>
            <a:ext cx="1647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</a:rPr>
              <a:t>TIO</a:t>
            </a:r>
            <a:r>
              <a:rPr lang="en-US" sz="1400">
                <a:solidFill>
                  <a:schemeClr val="bg1"/>
                </a:solidFill>
              </a:rPr>
              <a:t>  Networks</a:t>
            </a:r>
          </a:p>
        </p:txBody>
      </p:sp>
    </p:spTree>
    <p:extLst>
      <p:ext uri="{BB962C8B-B14F-4D97-AF65-F5344CB8AC3E}">
        <p14:creationId xmlns:p14="http://schemas.microsoft.com/office/powerpoint/2010/main" val="1379220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tio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85763"/>
            <a:ext cx="401637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excla_whi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3" y="381000"/>
            <a:ext cx="1344612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2502024"/>
            <a:ext cx="7881938" cy="1143000"/>
          </a:xfrm>
        </p:spPr>
        <p:txBody>
          <a:bodyPr/>
          <a:lstStyle/>
          <a:p>
            <a:pPr eaLnBrk="1" hangingPunct="1"/>
            <a:r>
              <a:rPr lang="en-US" sz="4800" b="1" dirty="0" smtClean="0">
                <a:solidFill>
                  <a:srgbClr val="F47B20"/>
                </a:solidFill>
              </a:rPr>
              <a:t>Team (people)</a:t>
            </a:r>
            <a:br>
              <a:rPr lang="en-US" sz="4800" b="1" dirty="0" smtClean="0">
                <a:solidFill>
                  <a:srgbClr val="F47B20"/>
                </a:solidFill>
              </a:rPr>
            </a:br>
            <a:r>
              <a:rPr lang="en-US" sz="4800" b="1" dirty="0" smtClean="0">
                <a:solidFill>
                  <a:srgbClr val="F47B20"/>
                </a:solidFill>
              </a:rPr>
              <a:t>Mission/ Impact</a:t>
            </a:r>
            <a:br>
              <a:rPr lang="en-US" sz="4800" b="1" dirty="0" smtClean="0">
                <a:solidFill>
                  <a:srgbClr val="F47B20"/>
                </a:solidFill>
              </a:rPr>
            </a:br>
            <a:endParaRPr lang="en-US" sz="3600" b="1" u="sng" dirty="0" smtClean="0">
              <a:solidFill>
                <a:srgbClr val="F47B20"/>
              </a:solidFill>
            </a:endParaRPr>
          </a:p>
        </p:txBody>
      </p:sp>
      <p:sp>
        <p:nvSpPr>
          <p:cNvPr id="4103" name="Text Box 8"/>
          <p:cNvSpPr txBox="1">
            <a:spLocks noChangeArrowheads="1"/>
          </p:cNvSpPr>
          <p:nvPr/>
        </p:nvSpPr>
        <p:spPr bwMode="auto">
          <a:xfrm rot="-5400000">
            <a:off x="-473075" y="1462088"/>
            <a:ext cx="1647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</a:rPr>
              <a:t>TIO</a:t>
            </a:r>
            <a:r>
              <a:rPr lang="en-US" sz="1400">
                <a:solidFill>
                  <a:schemeClr val="bg1"/>
                </a:solidFill>
              </a:rPr>
              <a:t>  Networks</a:t>
            </a:r>
          </a:p>
        </p:txBody>
      </p:sp>
    </p:spTree>
    <p:extLst>
      <p:ext uri="{BB962C8B-B14F-4D97-AF65-F5344CB8AC3E}">
        <p14:creationId xmlns:p14="http://schemas.microsoft.com/office/powerpoint/2010/main" val="3665019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9" name="Rectangle 2"/>
          <p:cNvSpPr>
            <a:spLocks noChangeArrowheads="1"/>
          </p:cNvSpPr>
          <p:nvPr/>
        </p:nvSpPr>
        <p:spPr bwMode="auto">
          <a:xfrm>
            <a:off x="609600" y="1066800"/>
            <a:ext cx="8077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latin typeface="Times" pitchFamily="18" charset="0"/>
              <a:cs typeface="ＭＳ Ｐゴシック"/>
            </a:endParaRPr>
          </a:p>
        </p:txBody>
      </p:sp>
      <p:sp>
        <p:nvSpPr>
          <p:cNvPr id="137220" name="Rectangle 3"/>
          <p:cNvSpPr>
            <a:spLocks noChangeArrowheads="1"/>
          </p:cNvSpPr>
          <p:nvPr/>
        </p:nvSpPr>
        <p:spPr bwMode="auto">
          <a:xfrm>
            <a:off x="533400" y="990600"/>
            <a:ext cx="8610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0" hangingPunct="0"/>
            <a:r>
              <a:rPr lang="en-US" b="1" dirty="0">
                <a:solidFill>
                  <a:srgbClr val="F47B20"/>
                </a:solidFill>
                <a:cs typeface="ＭＳ Ｐゴシック"/>
              </a:rPr>
              <a:t>Education</a:t>
            </a:r>
          </a:p>
          <a:p>
            <a:pPr marL="1143000" lvl="2" indent="-228600" eaLnBrk="0" hangingPunct="0"/>
            <a:endParaRPr lang="en-US" b="1" dirty="0">
              <a:solidFill>
                <a:srgbClr val="F47B20"/>
              </a:solidFill>
              <a:cs typeface="ＭＳ Ｐゴシック"/>
            </a:endParaRPr>
          </a:p>
          <a:p>
            <a:pPr marL="1600200" lvl="3" indent="-228600" eaLnBrk="0" hangingPunct="0"/>
            <a:r>
              <a:rPr lang="en-US" b="1" dirty="0" err="1">
                <a:solidFill>
                  <a:srgbClr val="F47B20"/>
                </a:solidFill>
                <a:cs typeface="ＭＳ Ｐゴシック"/>
              </a:rPr>
              <a:t>B.A.Sc</a:t>
            </a:r>
            <a:r>
              <a:rPr lang="en-US" b="1" dirty="0">
                <a:solidFill>
                  <a:srgbClr val="F47B20"/>
                </a:solidFill>
                <a:cs typeface="ＭＳ Ｐゴシック"/>
              </a:rPr>
              <a:t> in Civil Engineering Grad 97 (UBC)</a:t>
            </a:r>
          </a:p>
          <a:p>
            <a:pPr marL="1600200" lvl="3" indent="-228600" eaLnBrk="0" hangingPunct="0"/>
            <a:endParaRPr lang="en-US" b="1" dirty="0">
              <a:solidFill>
                <a:srgbClr val="F47B20"/>
              </a:solidFill>
              <a:cs typeface="ＭＳ Ｐゴシック"/>
            </a:endParaRPr>
          </a:p>
          <a:p>
            <a:pPr marL="1600200" lvl="3" indent="-228600" eaLnBrk="0" hangingPunct="0"/>
            <a:r>
              <a:rPr lang="en-US" b="1" dirty="0">
                <a:solidFill>
                  <a:srgbClr val="F47B20"/>
                </a:solidFill>
                <a:cs typeface="ＭＳ Ｐゴシック"/>
              </a:rPr>
              <a:t>Short form courses and programs:</a:t>
            </a:r>
          </a:p>
          <a:p>
            <a:pPr marL="2057400" lvl="4" indent="-228600" eaLnBrk="0" hangingPunct="0"/>
            <a:r>
              <a:rPr lang="en-US" b="1" dirty="0">
                <a:solidFill>
                  <a:srgbClr val="F47B20"/>
                </a:solidFill>
                <a:cs typeface="ＭＳ Ｐゴシック"/>
              </a:rPr>
              <a:t>	Program on Negotiation – Harvard Law (2001)</a:t>
            </a:r>
          </a:p>
          <a:p>
            <a:pPr marL="2057400" lvl="4" indent="-228600" eaLnBrk="0" hangingPunct="0"/>
            <a:r>
              <a:rPr lang="en-US" b="1" dirty="0">
                <a:solidFill>
                  <a:srgbClr val="F47B20"/>
                </a:solidFill>
                <a:cs typeface="ＭＳ Ｐゴシック"/>
              </a:rPr>
              <a:t>	Deepak Chopra – </a:t>
            </a:r>
            <a:r>
              <a:rPr lang="en-US" b="1" dirty="0" err="1">
                <a:solidFill>
                  <a:srgbClr val="F47B20"/>
                </a:solidFill>
                <a:cs typeface="ＭＳ Ｐゴシック"/>
              </a:rPr>
              <a:t>Synchrodestiny</a:t>
            </a:r>
            <a:r>
              <a:rPr lang="en-US" b="1" dirty="0">
                <a:solidFill>
                  <a:srgbClr val="F47B20"/>
                </a:solidFill>
                <a:cs typeface="ＭＳ Ｐゴシック"/>
              </a:rPr>
              <a:t> (2005 &amp; 2006)</a:t>
            </a:r>
          </a:p>
          <a:p>
            <a:pPr marL="2057400" lvl="4" indent="-228600" eaLnBrk="0" hangingPunct="0"/>
            <a:r>
              <a:rPr lang="en-US" b="1" dirty="0">
                <a:solidFill>
                  <a:srgbClr val="F47B20"/>
                </a:solidFill>
                <a:cs typeface="ＭＳ Ｐゴシック"/>
              </a:rPr>
              <a:t>	Michael Gerber – In the Dreaming Room (2007)</a:t>
            </a:r>
          </a:p>
          <a:p>
            <a:pPr marL="2057400" lvl="4" indent="-228600" eaLnBrk="0" hangingPunct="0"/>
            <a:r>
              <a:rPr lang="en-US" b="1" dirty="0">
                <a:solidFill>
                  <a:srgbClr val="F47B20"/>
                </a:solidFill>
                <a:cs typeface="ＭＳ Ｐゴシック"/>
              </a:rPr>
              <a:t>	School of self-learning!</a:t>
            </a:r>
          </a:p>
          <a:p>
            <a:pPr marL="1143000" lvl="2" indent="-228600" eaLnBrk="0" hangingPunct="0"/>
            <a:endParaRPr lang="en-US" b="1" dirty="0">
              <a:solidFill>
                <a:srgbClr val="F47B20"/>
              </a:solidFill>
              <a:cs typeface="ＭＳ Ｐゴシック"/>
            </a:endParaRPr>
          </a:p>
          <a:p>
            <a:pPr marL="742950" lvl="1" indent="-285750" eaLnBrk="0" hangingPunct="0"/>
            <a:r>
              <a:rPr lang="en-US" b="1" dirty="0">
                <a:solidFill>
                  <a:srgbClr val="F47B20"/>
                </a:solidFill>
                <a:cs typeface="ＭＳ Ｐゴシック"/>
              </a:rPr>
              <a:t>PR Credits: (over 1000 instances over last 10 yrs)</a:t>
            </a:r>
          </a:p>
          <a:p>
            <a:pPr marL="1143000" lvl="2" indent="-228600" eaLnBrk="0" hangingPunct="0"/>
            <a:endParaRPr lang="en-US" b="1" dirty="0">
              <a:solidFill>
                <a:srgbClr val="F47B20"/>
              </a:solidFill>
              <a:cs typeface="ＭＳ Ｐゴシック"/>
            </a:endParaRPr>
          </a:p>
          <a:p>
            <a:pPr marL="1143000" lvl="2" indent="-228600" eaLnBrk="0" hangingPunct="0"/>
            <a:r>
              <a:rPr lang="en-US" b="1" dirty="0">
                <a:solidFill>
                  <a:srgbClr val="F47B20"/>
                </a:solidFill>
                <a:cs typeface="ＭＳ Ｐゴシック"/>
              </a:rPr>
              <a:t>TV: CNBC, CNN, Bloomberg TV, etc…</a:t>
            </a:r>
          </a:p>
          <a:p>
            <a:pPr marL="1143000" lvl="2" indent="-228600" eaLnBrk="0" hangingPunct="0"/>
            <a:r>
              <a:rPr lang="en-US" b="1" dirty="0">
                <a:solidFill>
                  <a:srgbClr val="F47B20"/>
                </a:solidFill>
                <a:cs typeface="ＭＳ Ｐゴシック"/>
              </a:rPr>
              <a:t>Daily Newspapers: National &amp; local (US &amp; Can)</a:t>
            </a:r>
          </a:p>
          <a:p>
            <a:pPr marL="1143000" lvl="2" indent="-228600" eaLnBrk="0" hangingPunct="0"/>
            <a:r>
              <a:rPr lang="en-US" b="1" dirty="0">
                <a:solidFill>
                  <a:srgbClr val="F47B20"/>
                </a:solidFill>
                <a:cs typeface="ＭＳ Ｐゴシック"/>
              </a:rPr>
              <a:t>IT Publications: Computerworld, report on wireless, etc…</a:t>
            </a:r>
          </a:p>
          <a:p>
            <a:pPr marL="1143000" lvl="2" indent="-228600" eaLnBrk="0" hangingPunct="0"/>
            <a:r>
              <a:rPr lang="en-US" b="1" dirty="0">
                <a:solidFill>
                  <a:srgbClr val="F47B20"/>
                </a:solidFill>
                <a:cs typeface="ＭＳ Ｐゴシック"/>
              </a:rPr>
              <a:t>Business Publications: Canadian Business, Dow Jones, etc…</a:t>
            </a:r>
          </a:p>
          <a:p>
            <a:pPr marL="1143000" lvl="2" indent="-228600" eaLnBrk="0" hangingPunct="0"/>
            <a:r>
              <a:rPr lang="en-US" b="1" dirty="0">
                <a:solidFill>
                  <a:srgbClr val="F47B20"/>
                </a:solidFill>
                <a:cs typeface="ＭＳ Ｐゴシック"/>
              </a:rPr>
              <a:t>Industry Publications: kiosk Retail, c-store related, etc...</a:t>
            </a:r>
          </a:p>
          <a:p>
            <a:pPr marL="1143000" lvl="2" indent="-228600" eaLnBrk="0" hangingPunct="0"/>
            <a:endParaRPr lang="en-US" sz="1400" b="1" dirty="0">
              <a:solidFill>
                <a:srgbClr val="F47B20"/>
              </a:solidFill>
              <a:cs typeface="ＭＳ Ｐゴシック"/>
            </a:endParaRPr>
          </a:p>
        </p:txBody>
      </p:sp>
      <p:sp>
        <p:nvSpPr>
          <p:cNvPr id="137222" name="Rectangle 5"/>
          <p:cNvSpPr>
            <a:spLocks noChangeArrowheads="1"/>
          </p:cNvSpPr>
          <p:nvPr/>
        </p:nvSpPr>
        <p:spPr bwMode="auto">
          <a:xfrm>
            <a:off x="6858000" y="2667000"/>
            <a:ext cx="1600200" cy="1828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latin typeface="Times" pitchFamily="18" charset="0"/>
              <a:cs typeface="ＭＳ Ｐゴシック"/>
            </a:endParaRPr>
          </a:p>
        </p:txBody>
      </p:sp>
      <p:sp>
        <p:nvSpPr>
          <p:cNvPr id="137223" name="Text Box 6"/>
          <p:cNvSpPr txBox="1">
            <a:spLocks noChangeArrowheads="1"/>
          </p:cNvSpPr>
          <p:nvPr/>
        </p:nvSpPr>
        <p:spPr bwMode="auto">
          <a:xfrm>
            <a:off x="6324600" y="6461125"/>
            <a:ext cx="2438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latin typeface="Verdana" pitchFamily="34" charset="0"/>
                <a:cs typeface="ＭＳ Ｐゴシック"/>
              </a:rPr>
              <a:t>TSX.V:TNC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133600" y="71422"/>
            <a:ext cx="7010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47B2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Quick Highlights on me</a:t>
            </a:r>
          </a:p>
        </p:txBody>
      </p:sp>
      <p:pic>
        <p:nvPicPr>
          <p:cNvPr id="10" name="Picture 4" descr="excla_whi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773" y="71414"/>
            <a:ext cx="780897" cy="690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tio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85763"/>
            <a:ext cx="401637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excla_whi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3" y="381000"/>
            <a:ext cx="1344612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2502024"/>
            <a:ext cx="7881938" cy="1143000"/>
          </a:xfrm>
        </p:spPr>
        <p:txBody>
          <a:bodyPr/>
          <a:lstStyle/>
          <a:p>
            <a:pPr eaLnBrk="1" hangingPunct="1"/>
            <a:r>
              <a:rPr lang="en-US" sz="8000" b="1" dirty="0" smtClean="0">
                <a:solidFill>
                  <a:srgbClr val="F47B20"/>
                </a:solidFill>
              </a:rPr>
              <a:t>Where there is a </a:t>
            </a:r>
            <a:r>
              <a:rPr lang="en-US" sz="8000" b="1" u="sng" dirty="0" smtClean="0">
                <a:solidFill>
                  <a:srgbClr val="F47B20"/>
                </a:solidFill>
              </a:rPr>
              <a:t>WILL</a:t>
            </a:r>
            <a:r>
              <a:rPr lang="en-US" sz="8000" b="1" dirty="0" smtClean="0">
                <a:solidFill>
                  <a:srgbClr val="F47B20"/>
                </a:solidFill>
              </a:rPr>
              <a:t>, There is a </a:t>
            </a:r>
            <a:r>
              <a:rPr lang="en-US" sz="8000" b="1" u="sng" dirty="0" smtClean="0">
                <a:solidFill>
                  <a:srgbClr val="F47B20"/>
                </a:solidFill>
              </a:rPr>
              <a:t>WAY</a:t>
            </a:r>
            <a:endParaRPr lang="en-US" sz="8000" b="1" u="sng" dirty="0" smtClean="0">
              <a:solidFill>
                <a:srgbClr val="F47B20"/>
              </a:solidFill>
            </a:endParaRPr>
          </a:p>
        </p:txBody>
      </p:sp>
      <p:sp>
        <p:nvSpPr>
          <p:cNvPr id="4103" name="Text Box 8"/>
          <p:cNvSpPr txBox="1">
            <a:spLocks noChangeArrowheads="1"/>
          </p:cNvSpPr>
          <p:nvPr/>
        </p:nvSpPr>
        <p:spPr bwMode="auto">
          <a:xfrm rot="-5400000">
            <a:off x="-473075" y="1462088"/>
            <a:ext cx="1647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</a:rPr>
              <a:t>TIO</a:t>
            </a:r>
            <a:r>
              <a:rPr lang="en-US" sz="1400">
                <a:solidFill>
                  <a:schemeClr val="bg1"/>
                </a:solidFill>
              </a:rPr>
              <a:t>  Networks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tio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85763"/>
            <a:ext cx="401637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excla_whi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3" y="381000"/>
            <a:ext cx="1344612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2502024"/>
            <a:ext cx="7881938" cy="1143000"/>
          </a:xfrm>
        </p:spPr>
        <p:txBody>
          <a:bodyPr/>
          <a:lstStyle/>
          <a:p>
            <a:pPr eaLnBrk="1" hangingPunct="1"/>
            <a:r>
              <a:rPr lang="en-US" sz="6600" b="1" dirty="0" smtClean="0">
                <a:solidFill>
                  <a:srgbClr val="F47B20"/>
                </a:solidFill>
              </a:rPr>
              <a:t>Examples of Pivots</a:t>
            </a:r>
            <a:endParaRPr lang="en-US" sz="6600" b="1" u="sng" dirty="0" smtClean="0">
              <a:solidFill>
                <a:srgbClr val="F47B20"/>
              </a:solidFill>
            </a:endParaRPr>
          </a:p>
        </p:txBody>
      </p:sp>
      <p:sp>
        <p:nvSpPr>
          <p:cNvPr id="4103" name="Text Box 8"/>
          <p:cNvSpPr txBox="1">
            <a:spLocks noChangeArrowheads="1"/>
          </p:cNvSpPr>
          <p:nvPr/>
        </p:nvSpPr>
        <p:spPr bwMode="auto">
          <a:xfrm rot="-5400000">
            <a:off x="-473075" y="1462088"/>
            <a:ext cx="1647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</a:rPr>
              <a:t>TIO</a:t>
            </a:r>
            <a:r>
              <a:rPr lang="en-US" sz="1400">
                <a:solidFill>
                  <a:schemeClr val="bg1"/>
                </a:solidFill>
              </a:rPr>
              <a:t>  Networks</a:t>
            </a:r>
          </a:p>
        </p:txBody>
      </p:sp>
    </p:spTree>
    <p:extLst>
      <p:ext uri="{BB962C8B-B14F-4D97-AF65-F5344CB8AC3E}">
        <p14:creationId xmlns:p14="http://schemas.microsoft.com/office/powerpoint/2010/main" val="53607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Rectangle 2"/>
          <p:cNvSpPr>
            <a:spLocks noChangeArrowheads="1"/>
          </p:cNvSpPr>
          <p:nvPr/>
        </p:nvSpPr>
        <p:spPr bwMode="auto">
          <a:xfrm>
            <a:off x="609600" y="1066800"/>
            <a:ext cx="8077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latin typeface="Times" pitchFamily="18" charset="0"/>
              <a:cs typeface="ＭＳ Ｐゴシック"/>
            </a:endParaRPr>
          </a:p>
        </p:txBody>
      </p:sp>
      <p:sp>
        <p:nvSpPr>
          <p:cNvPr id="135172" name="Rectangle 3"/>
          <p:cNvSpPr>
            <a:spLocks noChangeArrowheads="1"/>
          </p:cNvSpPr>
          <p:nvPr/>
        </p:nvSpPr>
        <p:spPr bwMode="auto">
          <a:xfrm>
            <a:off x="-304800" y="1428736"/>
            <a:ext cx="7948634" cy="5797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0" lvl="2" indent="-228600" eaLnBrk="0" hangingPunct="0">
              <a:spcAft>
                <a:spcPct val="65000"/>
              </a:spcAft>
              <a:buFontTx/>
              <a:buChar char="•"/>
            </a:pPr>
            <a:r>
              <a:rPr lang="en-US" sz="2000" b="1" dirty="0" err="1" smtClean="0">
                <a:solidFill>
                  <a:srgbClr val="F47B20"/>
                </a:solidFill>
                <a:cs typeface="ＭＳ Ｐゴシック"/>
              </a:rPr>
              <a:t>Instagram</a:t>
            </a:r>
            <a:r>
              <a:rPr lang="en-US" sz="2000" b="1" dirty="0" smtClean="0">
                <a:solidFill>
                  <a:srgbClr val="F47B20"/>
                </a:solidFill>
                <a:cs typeface="ＭＳ Ｐゴシック"/>
              </a:rPr>
              <a:t> started as “</a:t>
            </a:r>
            <a:r>
              <a:rPr lang="en-US" sz="2000" b="1" dirty="0" err="1" smtClean="0">
                <a:solidFill>
                  <a:srgbClr val="F47B20"/>
                </a:solidFill>
                <a:cs typeface="ＭＳ Ｐゴシック"/>
              </a:rPr>
              <a:t>Burbn</a:t>
            </a:r>
            <a:r>
              <a:rPr lang="en-US" sz="2000" b="1" dirty="0" smtClean="0">
                <a:solidFill>
                  <a:srgbClr val="F47B20"/>
                </a:solidFill>
                <a:cs typeface="ＭＳ Ｐゴシック"/>
              </a:rPr>
              <a:t>”</a:t>
            </a:r>
          </a:p>
          <a:p>
            <a:pPr marL="1143000" lvl="2" indent="-228600" eaLnBrk="0" hangingPunct="0">
              <a:spcAft>
                <a:spcPct val="65000"/>
              </a:spcAft>
              <a:buFontTx/>
              <a:buChar char="•"/>
            </a:pPr>
            <a:r>
              <a:rPr lang="en-US" sz="2000" b="1" dirty="0" err="1" smtClean="0">
                <a:solidFill>
                  <a:srgbClr val="F47B20"/>
                </a:solidFill>
                <a:cs typeface="ＭＳ Ｐゴシック"/>
              </a:rPr>
              <a:t>Burbn’s</a:t>
            </a:r>
            <a:r>
              <a:rPr lang="en-US" sz="2000" b="1" dirty="0" smtClean="0">
                <a:solidFill>
                  <a:srgbClr val="F47B20"/>
                </a:solidFill>
                <a:cs typeface="ＭＳ Ｐゴシック"/>
              </a:rPr>
              <a:t> primary functions were to let users check-in to locations, make future plans with acquaintances, earn points for hanging out with friends and post pictures</a:t>
            </a:r>
          </a:p>
          <a:p>
            <a:pPr marL="1143000" lvl="2" indent="-228600" eaLnBrk="0" hangingPunct="0">
              <a:spcAft>
                <a:spcPct val="65000"/>
              </a:spcAft>
              <a:buFontTx/>
              <a:buChar char="•"/>
            </a:pPr>
            <a:r>
              <a:rPr lang="en-US" sz="2000" b="1" dirty="0" smtClean="0">
                <a:solidFill>
                  <a:srgbClr val="F47B20"/>
                </a:solidFill>
                <a:cs typeface="ＭＳ Ｐゴシック"/>
              </a:rPr>
              <a:t>It later decided to “Zoom in” and just focus on mobile photo sharing.</a:t>
            </a:r>
          </a:p>
          <a:p>
            <a:pPr marL="1143000" lvl="2" indent="-228600" eaLnBrk="0" hangingPunct="0">
              <a:spcAft>
                <a:spcPct val="65000"/>
              </a:spcAft>
              <a:buFontTx/>
              <a:buChar char="•"/>
            </a:pPr>
            <a:r>
              <a:rPr lang="en-US" sz="2000" b="1" dirty="0" smtClean="0">
                <a:solidFill>
                  <a:srgbClr val="F47B20"/>
                </a:solidFill>
                <a:cs typeface="ＭＳ Ｐゴシック"/>
              </a:rPr>
              <a:t>Within 2 years it was sold for $1B to Facebook</a:t>
            </a:r>
          </a:p>
          <a:p>
            <a:pPr marL="1143000" lvl="2" indent="-228600" eaLnBrk="0" hangingPunct="0">
              <a:spcAft>
                <a:spcPct val="65000"/>
              </a:spcAft>
              <a:buFontTx/>
              <a:buChar char="•"/>
            </a:pPr>
            <a:endParaRPr lang="en-US" sz="2000" b="1" dirty="0">
              <a:solidFill>
                <a:srgbClr val="F47B20"/>
              </a:solidFill>
              <a:cs typeface="ＭＳ Ｐゴシック"/>
            </a:endParaRPr>
          </a:p>
        </p:txBody>
      </p:sp>
      <p:sp>
        <p:nvSpPr>
          <p:cNvPr id="135174" name="Rectangle 5"/>
          <p:cNvSpPr>
            <a:spLocks noChangeArrowheads="1"/>
          </p:cNvSpPr>
          <p:nvPr/>
        </p:nvSpPr>
        <p:spPr bwMode="auto">
          <a:xfrm>
            <a:off x="6858000" y="2667000"/>
            <a:ext cx="1600200" cy="1828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latin typeface="Times" pitchFamily="18" charset="0"/>
              <a:cs typeface="ＭＳ Ｐゴシック"/>
            </a:endParaRPr>
          </a:p>
        </p:txBody>
      </p:sp>
      <p:sp>
        <p:nvSpPr>
          <p:cNvPr id="135175" name="Text Box 6"/>
          <p:cNvSpPr txBox="1">
            <a:spLocks noChangeArrowheads="1"/>
          </p:cNvSpPr>
          <p:nvPr/>
        </p:nvSpPr>
        <p:spPr bwMode="auto">
          <a:xfrm>
            <a:off x="6324600" y="6461125"/>
            <a:ext cx="2438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latin typeface="Verdana" pitchFamily="34" charset="0"/>
                <a:cs typeface="ＭＳ Ｐゴシック"/>
              </a:rPr>
              <a:t>TSX.V:TNC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133600" y="71422"/>
            <a:ext cx="7010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47B2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Burbn</a:t>
            </a:r>
            <a:r>
              <a:rPr kumimoji="0" lang="en-US" sz="4800" b="1" i="0" u="none" strike="noStrike" kern="0" cap="none" spc="0" normalizeH="0" noProof="0" dirty="0" smtClean="0">
                <a:ln>
                  <a:noFill/>
                </a:ln>
                <a:solidFill>
                  <a:srgbClr val="F47B2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800" b="1" i="0" u="none" strike="noStrike" kern="0" cap="none" spc="0" normalizeH="0" noProof="0" dirty="0" smtClean="0">
                <a:ln>
                  <a:noFill/>
                </a:ln>
                <a:solidFill>
                  <a:srgbClr val="F47B20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/>
              </a:rPr>
              <a:t> </a:t>
            </a:r>
            <a:r>
              <a:rPr kumimoji="0" lang="en-US" sz="4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47B2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Instagram</a:t>
            </a:r>
            <a:endParaRPr kumimoji="0" lang="en-US" sz="4800" b="1" i="0" u="none" strike="noStrike" kern="0" cap="none" spc="0" normalizeH="0" baseline="0" noProof="0" dirty="0" smtClean="0">
              <a:ln>
                <a:noFill/>
              </a:ln>
              <a:solidFill>
                <a:srgbClr val="F47B2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844599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Rectangle 2"/>
          <p:cNvSpPr>
            <a:spLocks noChangeArrowheads="1"/>
          </p:cNvSpPr>
          <p:nvPr/>
        </p:nvSpPr>
        <p:spPr bwMode="auto">
          <a:xfrm>
            <a:off x="609600" y="1066800"/>
            <a:ext cx="8077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latin typeface="Times" pitchFamily="18" charset="0"/>
              <a:cs typeface="ＭＳ Ｐゴシック"/>
            </a:endParaRPr>
          </a:p>
        </p:txBody>
      </p:sp>
      <p:sp>
        <p:nvSpPr>
          <p:cNvPr id="135172" name="Rectangle 3"/>
          <p:cNvSpPr>
            <a:spLocks noChangeArrowheads="1"/>
          </p:cNvSpPr>
          <p:nvPr/>
        </p:nvSpPr>
        <p:spPr bwMode="auto">
          <a:xfrm>
            <a:off x="-304800" y="1428736"/>
            <a:ext cx="7948634" cy="5797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0" lvl="2" indent="-228600" eaLnBrk="0" hangingPunct="0">
              <a:spcAft>
                <a:spcPct val="65000"/>
              </a:spcAft>
              <a:buFontTx/>
              <a:buChar char="•"/>
            </a:pPr>
            <a:r>
              <a:rPr lang="en-US" sz="2000" b="1" dirty="0" smtClean="0">
                <a:solidFill>
                  <a:srgbClr val="F47B20"/>
                </a:solidFill>
                <a:cs typeface="ＭＳ Ｐゴシック"/>
              </a:rPr>
              <a:t>Then - Started as “</a:t>
            </a:r>
            <a:r>
              <a:rPr lang="en-US" sz="2000" b="1" dirty="0" err="1" smtClean="0">
                <a:solidFill>
                  <a:srgbClr val="F47B20"/>
                </a:solidFill>
                <a:cs typeface="ＭＳ Ｐゴシック"/>
              </a:rPr>
              <a:t>Facemash</a:t>
            </a:r>
            <a:r>
              <a:rPr lang="en-US" sz="2000" b="1" dirty="0" smtClean="0">
                <a:solidFill>
                  <a:srgbClr val="F47B20"/>
                </a:solidFill>
                <a:cs typeface="ＭＳ Ｐゴシック"/>
              </a:rPr>
              <a:t>” a site comparable to “</a:t>
            </a:r>
            <a:r>
              <a:rPr lang="en-US" sz="2000" b="1" dirty="0" err="1" smtClean="0">
                <a:solidFill>
                  <a:srgbClr val="F47B20"/>
                </a:solidFill>
                <a:cs typeface="ＭＳ Ｐゴシック"/>
              </a:rPr>
              <a:t>HotorNot.com</a:t>
            </a:r>
            <a:r>
              <a:rPr lang="en-US" sz="2000" b="1" dirty="0" smtClean="0">
                <a:solidFill>
                  <a:srgbClr val="F47B20"/>
                </a:solidFill>
                <a:cs typeface="ＭＳ Ｐゴシック"/>
              </a:rPr>
              <a:t>” putting two pictures of different people next to one another and asking the user to identify which was was “hotter” or better looking</a:t>
            </a:r>
          </a:p>
          <a:p>
            <a:pPr marL="1143000" lvl="2" indent="-228600" eaLnBrk="0" hangingPunct="0">
              <a:spcAft>
                <a:spcPct val="65000"/>
              </a:spcAft>
              <a:buFontTx/>
              <a:buChar char="•"/>
            </a:pPr>
            <a:r>
              <a:rPr lang="en-US" sz="2000" b="1" dirty="0" smtClean="0">
                <a:solidFill>
                  <a:srgbClr val="F47B20"/>
                </a:solidFill>
                <a:cs typeface="ＭＳ Ｐゴシック"/>
              </a:rPr>
              <a:t>Today – its Facebook.  The leader in web identity on the Internet.  A digital directory of more than 1B people</a:t>
            </a:r>
          </a:p>
          <a:p>
            <a:pPr lvl="2" eaLnBrk="0" hangingPunct="0">
              <a:spcAft>
                <a:spcPct val="65000"/>
              </a:spcAft>
            </a:pPr>
            <a:endParaRPr lang="en-US" sz="2000" b="1" dirty="0" smtClean="0">
              <a:solidFill>
                <a:srgbClr val="F47B20"/>
              </a:solidFill>
              <a:cs typeface="ＭＳ Ｐゴシック"/>
            </a:endParaRPr>
          </a:p>
          <a:p>
            <a:pPr marL="1143000" lvl="2" indent="-228600" eaLnBrk="0" hangingPunct="0">
              <a:spcAft>
                <a:spcPct val="65000"/>
              </a:spcAft>
              <a:buFontTx/>
              <a:buChar char="•"/>
            </a:pPr>
            <a:endParaRPr lang="en-US" sz="2000" b="1" dirty="0" smtClean="0">
              <a:solidFill>
                <a:srgbClr val="F47B20"/>
              </a:solidFill>
              <a:cs typeface="ＭＳ Ｐゴシック"/>
            </a:endParaRPr>
          </a:p>
          <a:p>
            <a:pPr marL="1143000" lvl="2" indent="-228600" eaLnBrk="0" hangingPunct="0">
              <a:spcAft>
                <a:spcPct val="65000"/>
              </a:spcAft>
              <a:buFontTx/>
              <a:buChar char="•"/>
            </a:pPr>
            <a:endParaRPr lang="en-US" sz="2000" b="1" dirty="0" smtClean="0">
              <a:solidFill>
                <a:srgbClr val="F47B20"/>
              </a:solidFill>
              <a:cs typeface="ＭＳ Ｐゴシック"/>
            </a:endParaRPr>
          </a:p>
          <a:p>
            <a:pPr marL="1143000" lvl="2" indent="-228600" eaLnBrk="0" hangingPunct="0">
              <a:spcAft>
                <a:spcPct val="65000"/>
              </a:spcAft>
              <a:buFontTx/>
              <a:buChar char="•"/>
            </a:pPr>
            <a:endParaRPr lang="en-US" sz="2000" b="1" dirty="0">
              <a:solidFill>
                <a:srgbClr val="F47B20"/>
              </a:solidFill>
              <a:cs typeface="ＭＳ Ｐゴシック"/>
            </a:endParaRPr>
          </a:p>
        </p:txBody>
      </p:sp>
      <p:sp>
        <p:nvSpPr>
          <p:cNvPr id="135174" name="Rectangle 5"/>
          <p:cNvSpPr>
            <a:spLocks noChangeArrowheads="1"/>
          </p:cNvSpPr>
          <p:nvPr/>
        </p:nvSpPr>
        <p:spPr bwMode="auto">
          <a:xfrm>
            <a:off x="6858000" y="2667000"/>
            <a:ext cx="1600200" cy="1828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latin typeface="Times" pitchFamily="18" charset="0"/>
              <a:cs typeface="ＭＳ Ｐゴシック"/>
            </a:endParaRPr>
          </a:p>
        </p:txBody>
      </p:sp>
      <p:sp>
        <p:nvSpPr>
          <p:cNvPr id="135175" name="Text Box 6"/>
          <p:cNvSpPr txBox="1">
            <a:spLocks noChangeArrowheads="1"/>
          </p:cNvSpPr>
          <p:nvPr/>
        </p:nvSpPr>
        <p:spPr bwMode="auto">
          <a:xfrm>
            <a:off x="6324600" y="6461125"/>
            <a:ext cx="2438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latin typeface="Verdana" pitchFamily="34" charset="0"/>
                <a:cs typeface="ＭＳ Ｐゴシック"/>
              </a:rPr>
              <a:t>TSX.V:TNC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259632" y="269776"/>
            <a:ext cx="7010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47B2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Facemash</a:t>
            </a:r>
            <a:r>
              <a:rPr lang="en-US" sz="4800" b="1" kern="0" dirty="0">
                <a:solidFill>
                  <a:srgbClr val="F47B2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b="1" kern="0" dirty="0" smtClean="0">
                <a:solidFill>
                  <a:srgbClr val="F47B20"/>
                </a:solidFill>
                <a:latin typeface="+mj-lt"/>
                <a:ea typeface="+mj-ea"/>
                <a:cs typeface="+mj-cs"/>
                <a:sym typeface="Wingdings"/>
              </a:rPr>
              <a:t> </a:t>
            </a: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47B2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Facebook</a:t>
            </a:r>
            <a:endParaRPr kumimoji="0" lang="en-US" sz="4800" b="1" i="0" u="none" strike="noStrike" kern="0" cap="none" spc="0" normalizeH="0" baseline="0" noProof="0" dirty="0" smtClean="0">
              <a:ln>
                <a:noFill/>
              </a:ln>
              <a:solidFill>
                <a:srgbClr val="F47B2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600329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Rectangle 2"/>
          <p:cNvSpPr>
            <a:spLocks noChangeArrowheads="1"/>
          </p:cNvSpPr>
          <p:nvPr/>
        </p:nvSpPr>
        <p:spPr bwMode="auto">
          <a:xfrm>
            <a:off x="609600" y="1066800"/>
            <a:ext cx="8077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latin typeface="Times" pitchFamily="18" charset="0"/>
              <a:cs typeface="ＭＳ Ｐゴシック"/>
            </a:endParaRPr>
          </a:p>
        </p:txBody>
      </p:sp>
      <p:sp>
        <p:nvSpPr>
          <p:cNvPr id="135172" name="Rectangle 3"/>
          <p:cNvSpPr>
            <a:spLocks noChangeArrowheads="1"/>
          </p:cNvSpPr>
          <p:nvPr/>
        </p:nvSpPr>
        <p:spPr bwMode="auto">
          <a:xfrm>
            <a:off x="-304800" y="1428736"/>
            <a:ext cx="7948634" cy="5797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0" lvl="2" indent="-228600" eaLnBrk="0" hangingPunct="0">
              <a:spcAft>
                <a:spcPct val="65000"/>
              </a:spcAft>
              <a:buFontTx/>
              <a:buChar char="•"/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cs typeface="ＭＳ Ｐゴシック"/>
              </a:rPr>
              <a:t>Then -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it started as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Confinity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, a cryptography company designed for exchanging money over Palm Pilots. It didn't work well, but they did identify the lucrative market space of enabling people to take credit card payments.</a:t>
            </a:r>
            <a:b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</a:br>
            <a:endParaRPr lang="en-US" sz="2000" b="1" dirty="0" smtClean="0">
              <a:solidFill>
                <a:schemeClr val="accent6">
                  <a:lumMod val="75000"/>
                </a:schemeClr>
              </a:solidFill>
              <a:cs typeface="ＭＳ Ｐゴシック"/>
            </a:endParaRPr>
          </a:p>
          <a:p>
            <a:pPr marL="1143000" lvl="2" indent="-228600" eaLnBrk="0" hangingPunct="0">
              <a:spcAft>
                <a:spcPct val="65000"/>
              </a:spcAft>
              <a:buFontTx/>
              <a:buChar char="•"/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cs typeface="ＭＳ Ｐゴシック"/>
              </a:rPr>
              <a:t>Now –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PayPal is the brand-name way to pay for items online.</a:t>
            </a:r>
            <a:b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</a:br>
            <a:endParaRPr lang="en-US" sz="2000" b="1" dirty="0" smtClean="0">
              <a:solidFill>
                <a:schemeClr val="accent6">
                  <a:lumMod val="75000"/>
                </a:schemeClr>
              </a:solidFill>
              <a:cs typeface="ＭＳ Ｐゴシック"/>
            </a:endParaRPr>
          </a:p>
          <a:p>
            <a:pPr marL="1143000" lvl="2" indent="-228600" eaLnBrk="0" hangingPunct="0">
              <a:spcAft>
                <a:spcPct val="65000"/>
              </a:spcAft>
              <a:buFontTx/>
              <a:buChar char="•"/>
            </a:pPr>
            <a:endParaRPr lang="en-US" sz="2000" b="1" dirty="0" smtClean="0">
              <a:solidFill>
                <a:srgbClr val="F47B20"/>
              </a:solidFill>
              <a:cs typeface="ＭＳ Ｐゴシック"/>
            </a:endParaRPr>
          </a:p>
          <a:p>
            <a:pPr marL="1143000" lvl="2" indent="-228600" eaLnBrk="0" hangingPunct="0">
              <a:spcAft>
                <a:spcPct val="65000"/>
              </a:spcAft>
              <a:buFontTx/>
              <a:buChar char="•"/>
            </a:pPr>
            <a:endParaRPr lang="en-US" sz="2000" b="1" dirty="0" smtClean="0">
              <a:solidFill>
                <a:srgbClr val="F47B20"/>
              </a:solidFill>
              <a:cs typeface="ＭＳ Ｐゴシック"/>
            </a:endParaRPr>
          </a:p>
          <a:p>
            <a:pPr marL="1143000" lvl="2" indent="-228600" eaLnBrk="0" hangingPunct="0">
              <a:spcAft>
                <a:spcPct val="65000"/>
              </a:spcAft>
              <a:buFontTx/>
              <a:buChar char="•"/>
            </a:pPr>
            <a:endParaRPr lang="en-US" sz="2000" b="1" dirty="0">
              <a:solidFill>
                <a:srgbClr val="F47B20"/>
              </a:solidFill>
              <a:cs typeface="ＭＳ Ｐゴシック"/>
            </a:endParaRPr>
          </a:p>
        </p:txBody>
      </p:sp>
      <p:sp>
        <p:nvSpPr>
          <p:cNvPr id="135174" name="Rectangle 5"/>
          <p:cNvSpPr>
            <a:spLocks noChangeArrowheads="1"/>
          </p:cNvSpPr>
          <p:nvPr/>
        </p:nvSpPr>
        <p:spPr bwMode="auto">
          <a:xfrm>
            <a:off x="6858000" y="2667000"/>
            <a:ext cx="1600200" cy="1828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latin typeface="Times" pitchFamily="18" charset="0"/>
              <a:cs typeface="ＭＳ Ｐゴシック"/>
            </a:endParaRPr>
          </a:p>
        </p:txBody>
      </p:sp>
      <p:sp>
        <p:nvSpPr>
          <p:cNvPr id="135175" name="Text Box 6"/>
          <p:cNvSpPr txBox="1">
            <a:spLocks noChangeArrowheads="1"/>
          </p:cNvSpPr>
          <p:nvPr/>
        </p:nvSpPr>
        <p:spPr bwMode="auto">
          <a:xfrm>
            <a:off x="6324600" y="6461125"/>
            <a:ext cx="2438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latin typeface="Verdana" pitchFamily="34" charset="0"/>
                <a:cs typeface="ＭＳ Ｐゴシック"/>
              </a:rPr>
              <a:t>TSX.V:TNC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259632" y="269776"/>
            <a:ext cx="7010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47B2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Confinity</a:t>
            </a:r>
            <a:r>
              <a:rPr lang="en-US" sz="4800" b="1" kern="0" dirty="0" smtClean="0">
                <a:solidFill>
                  <a:srgbClr val="F47B20"/>
                </a:solidFill>
                <a:latin typeface="+mj-lt"/>
                <a:ea typeface="+mj-ea"/>
                <a:cs typeface="+mj-cs"/>
                <a:sym typeface="Wingdings"/>
              </a:rPr>
              <a:t> </a:t>
            </a:r>
            <a:r>
              <a:rPr kumimoji="0" lang="en-US" sz="4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47B2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Paypal</a:t>
            </a:r>
            <a:endParaRPr kumimoji="0" lang="en-US" sz="4800" b="1" i="0" u="none" strike="noStrike" kern="0" cap="none" spc="0" normalizeH="0" baseline="0" noProof="0" dirty="0" smtClean="0">
              <a:ln>
                <a:noFill/>
              </a:ln>
              <a:solidFill>
                <a:srgbClr val="F47B2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585349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42739</TotalTime>
  <Words>1050</Words>
  <Application>Microsoft Macintosh PowerPoint</Application>
  <PresentationFormat>On-screen Show (4:3)</PresentationFormat>
  <Paragraphs>226</Paragraphs>
  <Slides>31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Presentation Themes</vt:lpstr>
      <vt:lpstr>PowerPoint Presentation</vt:lpstr>
      <vt:lpstr>PowerPoint Presentation</vt:lpstr>
      <vt:lpstr>Where there is a WILL, There is a WAY</vt:lpstr>
      <vt:lpstr>Examples of Pivots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High Level TIO Overview</vt:lpstr>
      <vt:lpstr> Integrated Bill Pay Solutions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Our latest “Pivot”  Moving from owning a “transaction” to owning a “customer”</vt:lpstr>
      <vt:lpstr>PowerPoint Presentation</vt:lpstr>
      <vt:lpstr>PowerPoint Presentation</vt:lpstr>
      <vt:lpstr>PowerPoint Presentation</vt:lpstr>
      <vt:lpstr>PowerPoint Presentation</vt:lpstr>
      <vt:lpstr>Types of Pivots</vt:lpstr>
      <vt:lpstr>PowerPoint Presentation</vt:lpstr>
      <vt:lpstr>PowerPoint Presentation</vt:lpstr>
      <vt:lpstr>PowerPoint Presentation</vt:lpstr>
      <vt:lpstr>Pivot vs. Perseverance </vt:lpstr>
      <vt:lpstr>Pivots don’t ensure success BUT at times, they will keep you in business!    There are other factors to meeting success</vt:lpstr>
      <vt:lpstr>Team (people) Mission/ Impact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726 Creative</dc:creator>
  <cp:lastModifiedBy>Hamed Shahbazi</cp:lastModifiedBy>
  <cp:revision>66</cp:revision>
  <dcterms:created xsi:type="dcterms:W3CDTF">2011-07-22T01:55:14Z</dcterms:created>
  <dcterms:modified xsi:type="dcterms:W3CDTF">2012-11-18T23:54:11Z</dcterms:modified>
</cp:coreProperties>
</file>